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603" r:id="rId1"/>
  </p:sldMasterIdLst>
  <p:notesMasterIdLst>
    <p:notesMasterId r:id="rId34"/>
  </p:notesMasterIdLst>
  <p:handoutMasterIdLst>
    <p:handoutMasterId r:id="rId35"/>
  </p:handoutMasterIdLst>
  <p:sldIdLst>
    <p:sldId id="256" r:id="rId2"/>
    <p:sldId id="317" r:id="rId3"/>
    <p:sldId id="305" r:id="rId4"/>
    <p:sldId id="299" r:id="rId5"/>
    <p:sldId id="300" r:id="rId6"/>
    <p:sldId id="301" r:id="rId7"/>
    <p:sldId id="303" r:id="rId8"/>
    <p:sldId id="304" r:id="rId9"/>
    <p:sldId id="284" r:id="rId10"/>
    <p:sldId id="315" r:id="rId11"/>
    <p:sldId id="275" r:id="rId12"/>
    <p:sldId id="307" r:id="rId13"/>
    <p:sldId id="306" r:id="rId14"/>
    <p:sldId id="258" r:id="rId15"/>
    <p:sldId id="286" r:id="rId16"/>
    <p:sldId id="308" r:id="rId17"/>
    <p:sldId id="312" r:id="rId18"/>
    <p:sldId id="313" r:id="rId19"/>
    <p:sldId id="314" r:id="rId20"/>
    <p:sldId id="287" r:id="rId21"/>
    <p:sldId id="277" r:id="rId22"/>
    <p:sldId id="288" r:id="rId23"/>
    <p:sldId id="289" r:id="rId24"/>
    <p:sldId id="318" r:id="rId25"/>
    <p:sldId id="279" r:id="rId26"/>
    <p:sldId id="298" r:id="rId27"/>
    <p:sldId id="316" r:id="rId28"/>
    <p:sldId id="319" r:id="rId29"/>
    <p:sldId id="320" r:id="rId30"/>
    <p:sldId id="321" r:id="rId31"/>
    <p:sldId id="322" r:id="rId32"/>
    <p:sldId id="291" r:id="rId33"/>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29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57" autoAdjust="0"/>
  </p:normalViewPr>
  <p:slideViewPr>
    <p:cSldViewPr>
      <p:cViewPr varScale="1">
        <p:scale>
          <a:sx n="79" d="100"/>
          <a:sy n="79" d="100"/>
        </p:scale>
        <p:origin x="1320" y="84"/>
      </p:cViewPr>
      <p:guideLst>
        <p:guide orient="horz" pos="1296"/>
        <p:guide pos="2880"/>
      </p:guideLst>
    </p:cSldViewPr>
  </p:slideViewPr>
  <p:notesTextViewPr>
    <p:cViewPr>
      <p:scale>
        <a:sx n="1" d="1"/>
        <a:sy n="1" d="1"/>
      </p:scale>
      <p:origin x="0" y="0"/>
    </p:cViewPr>
  </p:notesTextViewPr>
  <p:sorterViewPr>
    <p:cViewPr>
      <p:scale>
        <a:sx n="100" d="100"/>
        <a:sy n="100" d="100"/>
      </p:scale>
      <p:origin x="0" y="-12126"/>
    </p:cViewPr>
  </p:sorterViewPr>
  <p:notesViewPr>
    <p:cSldViewPr>
      <p:cViewPr varScale="1">
        <p:scale>
          <a:sx n="87" d="100"/>
          <a:sy n="87" d="100"/>
        </p:scale>
        <p:origin x="-2994" y="-84"/>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defRPr sz="1300">
                <a:cs typeface="Arial" panose="020B0604020202020204" pitchFamily="34" charset="0"/>
              </a:defRPr>
            </a:lvl1pPr>
          </a:lstStyle>
          <a:p>
            <a:pPr>
              <a:defRPr/>
            </a:pPr>
            <a:endParaRPr lang="en-US" alt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cs typeface="Arial" panose="020B0604020202020204" pitchFamily="34" charset="0"/>
              </a:defRPr>
            </a:lvl1pPr>
          </a:lstStyle>
          <a:p>
            <a:pPr>
              <a:defRPr/>
            </a:pPr>
            <a:endParaRPr lang="en-US" alt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smtClean="0"/>
            </a:lvl1pPr>
          </a:lstStyle>
          <a:p>
            <a:pPr>
              <a:defRPr/>
            </a:pPr>
            <a:fld id="{A304CB91-5809-48B7-AB10-F0CD3E173E65}" type="slidenum">
              <a:rPr lang="en-US" altLang="en-US"/>
              <a:pPr>
                <a:defRPr/>
              </a:pPr>
              <a:t>‹#›</a:t>
            </a:fld>
            <a:endParaRPr lang="en-US" altLang="en-US" dirty="0"/>
          </a:p>
        </p:txBody>
      </p:sp>
    </p:spTree>
    <p:extLst>
      <p:ext uri="{BB962C8B-B14F-4D97-AF65-F5344CB8AC3E}">
        <p14:creationId xmlns:p14="http://schemas.microsoft.com/office/powerpoint/2010/main" val="236149001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31520" y="160021"/>
            <a:ext cx="2926080" cy="383381"/>
          </a:xfrm>
          <a:prstGeom prst="rect">
            <a:avLst/>
          </a:prstGeom>
        </p:spPr>
        <p:txBody>
          <a:bodyPr vert="horz" wrap="square" lIns="96661" tIns="48331" rIns="96661" bIns="48331" numCol="1" anchor="t" anchorCtr="0" compatLnSpc="1">
            <a:prstTxWarp prst="textNoShape">
              <a:avLst/>
            </a:prstTxWarp>
          </a:bodyPr>
          <a:lstStyle>
            <a:lvl1pPr eaLnBrk="1" hangingPunct="1">
              <a:defRPr sz="1500" b="1">
                <a:cs typeface="Arial" panose="020B0604020202020204" pitchFamily="34" charset="0"/>
              </a:defRPr>
            </a:lvl1pPr>
          </a:lstStyle>
          <a:p>
            <a:pPr>
              <a:defRPr/>
            </a:pPr>
            <a:endParaRPr lang="en-US" altLang="en-US" dirty="0"/>
          </a:p>
        </p:txBody>
      </p:sp>
      <p:sp>
        <p:nvSpPr>
          <p:cNvPr id="3" name="Date Placeholder 2"/>
          <p:cNvSpPr>
            <a:spLocks noGrp="1"/>
          </p:cNvSpPr>
          <p:nvPr>
            <p:ph type="dt" idx="1"/>
          </p:nvPr>
        </p:nvSpPr>
        <p:spPr>
          <a:xfrm>
            <a:off x="4632960" y="160021"/>
            <a:ext cx="1950720" cy="383381"/>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cs typeface="Arial" panose="020B0604020202020204" pitchFamily="34" charset="0"/>
              </a:defRPr>
            </a:lvl1pPr>
          </a:lstStyle>
          <a:p>
            <a:pPr>
              <a:defRPr/>
            </a:pPr>
            <a:endParaRPr lang="en-US" alt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smtClean="0"/>
              <a:t>Click to edit Master text styles</a:t>
            </a:r>
          </a:p>
          <a:p>
            <a:pPr lvl="1"/>
            <a:r>
              <a:rPr lang="en-US" noProof="0" dirty="0" smtClean="0"/>
              <a:t>Second level</a:t>
            </a:r>
          </a:p>
          <a:p>
            <a:pPr lvl="2"/>
            <a:r>
              <a:rPr lang="en-US" noProof="0" dirty="0" smtClean="0"/>
              <a:t>Third level</a:t>
            </a:r>
          </a:p>
        </p:txBody>
      </p:sp>
      <p:sp>
        <p:nvSpPr>
          <p:cNvPr id="6" name="Footer Placeholder 5"/>
          <p:cNvSpPr>
            <a:spLocks noGrp="1"/>
          </p:cNvSpPr>
          <p:nvPr>
            <p:ph type="ftr" sz="quarter" idx="4"/>
          </p:nvPr>
        </p:nvSpPr>
        <p:spPr>
          <a:xfrm>
            <a:off x="731520" y="9041130"/>
            <a:ext cx="2926080" cy="288370"/>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731174" y="9099471"/>
            <a:ext cx="1852507" cy="286703"/>
          </a:xfrm>
          <a:prstGeom prst="rect">
            <a:avLst/>
          </a:prstGeom>
        </p:spPr>
        <p:txBody>
          <a:bodyPr vert="horz" wrap="square" lIns="96661" tIns="48331" rIns="96661" bIns="48331" numCol="1" anchor="b" anchorCtr="0" compatLnSpc="1">
            <a:prstTxWarp prst="textNoShape">
              <a:avLst/>
            </a:prstTxWarp>
          </a:bodyPr>
          <a:lstStyle>
            <a:lvl1pPr algn="r" eaLnBrk="1" hangingPunct="1">
              <a:defRPr sz="1500" smtClean="0"/>
            </a:lvl1pPr>
          </a:lstStyle>
          <a:p>
            <a:pPr>
              <a:defRPr/>
            </a:pPr>
            <a:fld id="{594939D4-7385-409D-A050-1047E1E522D8}" type="slidenum">
              <a:rPr lang="en-US" altLang="en-US"/>
              <a:pPr>
                <a:defRPr/>
              </a:pPr>
              <a:t>‹#›</a:t>
            </a:fld>
            <a:endParaRPr lang="en-US" altLang="en-US" dirty="0"/>
          </a:p>
        </p:txBody>
      </p:sp>
    </p:spTree>
    <p:extLst>
      <p:ext uri="{BB962C8B-B14F-4D97-AF65-F5344CB8AC3E}">
        <p14:creationId xmlns:p14="http://schemas.microsoft.com/office/powerpoint/2010/main" val="2286057888"/>
      </p:ext>
    </p:extLst>
  </p:cSld>
  <p:clrMap bg1="lt1" tx1="dk1" bg2="lt2" tx2="dk2" accent1="accent1" accent2="accent2" accent3="accent3" accent4="accent4" accent5="accent5" accent6="accent6" hlink="hlink" folHlink="folHlink"/>
  <p:hf hdr="0"/>
  <p:notesStyle>
    <a:lvl1pPr marL="169863" indent="-169863" algn="l" rtl="0" eaLnBrk="0" fontAlgn="base" hangingPunct="0">
      <a:spcBef>
        <a:spcPct val="30000"/>
      </a:spcBef>
      <a:spcAft>
        <a:spcPct val="0"/>
      </a:spcAft>
      <a:buClr>
        <a:schemeClr val="accent2"/>
      </a:buClr>
      <a:buSzPct val="95000"/>
      <a:buFont typeface="Calibri" panose="020F0502020204030204" pitchFamily="34" charset="0"/>
      <a:buChar char="●"/>
      <a:defRPr sz="1400" kern="1200">
        <a:solidFill>
          <a:schemeClr val="tx1"/>
        </a:solidFill>
        <a:latin typeface="+mn-lt"/>
        <a:ea typeface="+mn-ea"/>
        <a:cs typeface="+mn-cs"/>
      </a:defRPr>
    </a:lvl1pPr>
    <a:lvl2pPr marL="404813" indent="-169863" algn="l" rtl="0" eaLnBrk="0" fontAlgn="base" hangingPunct="0">
      <a:spcBef>
        <a:spcPct val="30000"/>
      </a:spcBef>
      <a:spcAft>
        <a:spcPct val="0"/>
      </a:spcAft>
      <a:buClr>
        <a:srgbClr val="009900"/>
      </a:buClr>
      <a:buSzPct val="70000"/>
      <a:buFont typeface="Wingdings" panose="05000000000000000000" pitchFamily="2" charset="2"/>
      <a:buChar char="n"/>
      <a:defRPr sz="1400" kern="1200">
        <a:solidFill>
          <a:schemeClr val="tx1"/>
        </a:solidFill>
        <a:latin typeface="+mn-lt"/>
        <a:ea typeface="+mn-ea"/>
        <a:cs typeface="+mn-cs"/>
      </a:defRPr>
    </a:lvl2pPr>
    <a:lvl3pPr marL="574675" indent="-169863" algn="l" rtl="0" eaLnBrk="0" fontAlgn="base" hangingPunct="0">
      <a:spcBef>
        <a:spcPct val="30000"/>
      </a:spcBef>
      <a:spcAft>
        <a:spcPct val="0"/>
      </a:spcAft>
      <a:buClr>
        <a:srgbClr val="0070C0"/>
      </a:buClr>
      <a:buSzPct val="70000"/>
      <a:buFont typeface="Wingdings" panose="05000000000000000000" pitchFamily="2" charset="2"/>
      <a:buChar char="®"/>
      <a:defRPr sz="14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is the beginning of the journey to prepare an accurate, in-scope tax return</a:t>
            </a:r>
          </a:p>
          <a:p>
            <a:pPr eaLnBrk="1" hangingPunct="1">
              <a:spcBef>
                <a:spcPct val="0"/>
              </a:spcBef>
            </a:pPr>
            <a:r>
              <a:rPr lang="en-US" altLang="en-US" dirty="0" smtClean="0"/>
              <a:t>A short lesson, but very important to set the stage for probably the most important aspect of being an effective Counselor at the tax site.</a:t>
            </a:r>
          </a:p>
          <a:p>
            <a:pPr eaLnBrk="1" hangingPunct="1">
              <a:spcBef>
                <a:spcPct val="0"/>
              </a:spcBef>
            </a:pPr>
            <a:r>
              <a:rPr lang="en-US" altLang="en-US" smtClean="0"/>
              <a:t>Release 2 - </a:t>
            </a:r>
            <a:r>
              <a:rPr lang="en-US" sz="1400" kern="1200" smtClean="0">
                <a:solidFill>
                  <a:schemeClr val="tx1"/>
                </a:solidFill>
                <a:effectLst/>
                <a:latin typeface="+mn-lt"/>
                <a:ea typeface="+mn-ea"/>
                <a:cs typeface="+mn-cs"/>
              </a:rPr>
              <a:t> -- Added a bullet to slide 10 to "Verify in scope" </a:t>
            </a:r>
            <a:endParaRPr lang="en-US" altLang="en-US" dirty="0" smtClean="0"/>
          </a:p>
          <a:p>
            <a:pPr eaLnBrk="1" hangingPunct="1">
              <a:spcBef>
                <a:spcPct val="0"/>
              </a:spcBef>
            </a:pPr>
            <a:endParaRPr lang="en-US" altLang="en-US"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C7112FB0-C4E4-4943-BF49-840FD5B3F0F0}" type="slidenum">
              <a:rPr lang="en-US" altLang="en-US"/>
              <a:pPr>
                <a:spcBef>
                  <a:spcPct val="0"/>
                </a:spcBef>
                <a:buClrTx/>
                <a:buSzTx/>
                <a:buFontTx/>
                <a:buNone/>
              </a:pPr>
              <a:t>1</a:t>
            </a:fld>
            <a:endParaRPr lang="en-US" altLang="en-US" dirty="0"/>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421253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Be cognizant of IDENTITY THEFT!</a:t>
            </a:r>
          </a:p>
          <a:p>
            <a:pPr eaLnBrk="1" hangingPunct="1">
              <a:spcBef>
                <a:spcPct val="0"/>
              </a:spcBef>
            </a:pPr>
            <a:endParaRPr lang="en-US" altLang="en-US" dirty="0" smtClean="0"/>
          </a:p>
          <a:p>
            <a:pPr eaLnBrk="1" hangingPunct="1">
              <a:spcBef>
                <a:spcPct val="0"/>
              </a:spcBef>
            </a:pPr>
            <a:r>
              <a:rPr lang="en-US" altLang="en-US" dirty="0" smtClean="0"/>
              <a:t>Screening may be done initially by the client facilitator, but the trained counselor must ALSO complete this step. </a:t>
            </a:r>
          </a:p>
          <a:p>
            <a:pPr eaLnBrk="1" hangingPunct="1">
              <a:spcBef>
                <a:spcPct val="0"/>
              </a:spcBef>
            </a:pPr>
            <a:endParaRPr lang="en-US" altLang="en-US" dirty="0" smtClean="0"/>
          </a:p>
          <a:p>
            <a:pPr eaLnBrk="1" hangingPunct="1">
              <a:spcBef>
                <a:spcPct val="0"/>
              </a:spcBef>
            </a:pPr>
            <a:r>
              <a:rPr lang="en-US" altLang="en-US" dirty="0" smtClean="0"/>
              <a:t>If taxpayer and spouse are known by counselor and identity can be verified by counselor, that is acceptable.</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C8049FA7-67C6-4519-A68F-0EADFF7355D6}" type="slidenum">
              <a:rPr lang="en-US" altLang="en-US"/>
              <a:pPr>
                <a:spcBef>
                  <a:spcPct val="0"/>
                </a:spcBef>
                <a:buClrTx/>
                <a:buSzTx/>
                <a:buFontTx/>
                <a:buNone/>
              </a:pPr>
              <a:t>12</a:t>
            </a:fld>
            <a:endParaRPr lang="en-US" altLang="en-US" dirty="0"/>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015040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Must have photo ID – Exceptions by LC in “Extreme Conditions”.</a:t>
            </a:r>
          </a:p>
          <a:p>
            <a:pPr>
              <a:spcBef>
                <a:spcPct val="0"/>
              </a:spcBef>
            </a:pPr>
            <a:r>
              <a:rPr lang="en-US" altLang="en-US" dirty="0" smtClean="0"/>
              <a:t>Alternates for SS Verify – Income Statements (1099-SSA), Letters from SS or other SS documents. Medicare card with suffix A</a:t>
            </a:r>
          </a:p>
          <a:p>
            <a:pPr>
              <a:spcBef>
                <a:spcPct val="0"/>
              </a:spcBef>
            </a:pPr>
            <a:r>
              <a:rPr lang="en-US" altLang="en-US" dirty="0" smtClean="0"/>
              <a:t>Most Social Security documents will no longer contain full SSN.  If not a carry-forward or taxpayer does not have last year’s return, check with local coordinator for policy.</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71947" indent="-297032">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188128" indent="-236619">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63043" indent="-236619">
              <a:spcBef>
                <a:spcPct val="30000"/>
              </a:spcBef>
              <a:defRPr sz="1300">
                <a:solidFill>
                  <a:schemeClr val="tx1"/>
                </a:solidFill>
                <a:latin typeface="Calibri" panose="020F0502020204030204" pitchFamily="34" charset="0"/>
              </a:defRPr>
            </a:lvl4pPr>
            <a:lvl5pPr marL="2139637" indent="-236619">
              <a:spcBef>
                <a:spcPct val="30000"/>
              </a:spcBef>
              <a:defRPr sz="1300">
                <a:solidFill>
                  <a:schemeClr val="tx1"/>
                </a:solidFill>
                <a:latin typeface="Calibri" panose="020F0502020204030204" pitchFamily="34" charset="0"/>
              </a:defRPr>
            </a:lvl5pPr>
            <a:lvl6pPr marL="2622943" indent="-236619" eaLnBrk="0" fontAlgn="base" hangingPunct="0">
              <a:spcBef>
                <a:spcPct val="30000"/>
              </a:spcBef>
              <a:spcAft>
                <a:spcPct val="0"/>
              </a:spcAft>
              <a:defRPr sz="1300">
                <a:solidFill>
                  <a:schemeClr val="tx1"/>
                </a:solidFill>
                <a:latin typeface="Calibri" panose="020F0502020204030204" pitchFamily="34" charset="0"/>
              </a:defRPr>
            </a:lvl6pPr>
            <a:lvl7pPr marL="3106249" indent="-236619" eaLnBrk="0" fontAlgn="base" hangingPunct="0">
              <a:spcBef>
                <a:spcPct val="30000"/>
              </a:spcBef>
              <a:spcAft>
                <a:spcPct val="0"/>
              </a:spcAft>
              <a:defRPr sz="1300">
                <a:solidFill>
                  <a:schemeClr val="tx1"/>
                </a:solidFill>
                <a:latin typeface="Calibri" panose="020F0502020204030204" pitchFamily="34" charset="0"/>
              </a:defRPr>
            </a:lvl7pPr>
            <a:lvl8pPr marL="3589555" indent="-236619" eaLnBrk="0" fontAlgn="base" hangingPunct="0">
              <a:spcBef>
                <a:spcPct val="30000"/>
              </a:spcBef>
              <a:spcAft>
                <a:spcPct val="0"/>
              </a:spcAft>
              <a:defRPr sz="1300">
                <a:solidFill>
                  <a:schemeClr val="tx1"/>
                </a:solidFill>
                <a:latin typeface="Calibri" panose="020F0502020204030204" pitchFamily="34" charset="0"/>
              </a:defRPr>
            </a:lvl8pPr>
            <a:lvl9pPr marL="4072861" indent="-23661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0750AB99-BFBB-4004-9047-A4705758155C}" type="slidenum">
              <a:rPr lang="en-US" altLang="en-US"/>
              <a:pPr>
                <a:spcBef>
                  <a:spcPct val="0"/>
                </a:spcBef>
                <a:buClrTx/>
                <a:buSzTx/>
                <a:buFontTx/>
                <a:buNone/>
              </a:pPr>
              <a:t>13</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609970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counselor’s job is not just to input the taxpayer’s documents – it is to ensure they are preparing an accurate and complete tax return for the customer.</a:t>
            </a:r>
          </a:p>
          <a:p>
            <a:pPr eaLnBrk="1" hangingPunct="1">
              <a:spcBef>
                <a:spcPct val="0"/>
              </a:spcBef>
            </a:pPr>
            <a:r>
              <a:rPr lang="en-US" altLang="en-US" dirty="0" smtClean="0"/>
              <a:t>Not uncommon for taxpayers to mix multiple years of documents, so be sure have this year’s</a:t>
            </a:r>
          </a:p>
          <a:p>
            <a:pPr eaLnBrk="1" hangingPunct="1">
              <a:spcBef>
                <a:spcPct val="0"/>
              </a:spcBef>
            </a:pPr>
            <a:r>
              <a:rPr lang="en-US" altLang="en-US" b="1" dirty="0" smtClean="0"/>
              <a:t>Sort in Form 1040 order and leave in order so that QR person doesn’t have to hunt</a:t>
            </a:r>
            <a:r>
              <a:rPr lang="en-US" altLang="en-US" dirty="0" smtClean="0"/>
              <a:t/>
            </a:r>
            <a:br>
              <a:rPr lang="en-US" altLang="en-US" dirty="0" smtClean="0"/>
            </a:b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9074E5A7-F31D-430E-99B1-41560E758ABB}" type="slidenum">
              <a:rPr lang="en-US" altLang="en-US"/>
              <a:pPr>
                <a:spcBef>
                  <a:spcPct val="0"/>
                </a:spcBef>
                <a:buClrTx/>
                <a:buSzTx/>
                <a:buFontTx/>
                <a:buNone/>
              </a:pPr>
              <a:t>14</a:t>
            </a:fld>
            <a:endParaRPr lang="en-US" altLang="en-US" dirty="0"/>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586685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Starting point is generally to believe the taxpayer. </a:t>
            </a:r>
            <a:br>
              <a:rPr lang="en-US" altLang="en-US" dirty="0" smtClean="0"/>
            </a:br>
            <a:endParaRPr lang="en-US" altLang="en-US" dirty="0" smtClean="0"/>
          </a:p>
          <a:p>
            <a:pPr eaLnBrk="1" hangingPunct="1">
              <a:spcBef>
                <a:spcPct val="0"/>
              </a:spcBef>
            </a:pPr>
            <a:r>
              <a:rPr lang="en-US" altLang="en-US" dirty="0" smtClean="0"/>
              <a:t>But, taxpayers must understand that it is their return and that we are only helping them prepare and file it. </a:t>
            </a:r>
          </a:p>
          <a:p>
            <a:pPr eaLnBrk="1" hangingPunct="1">
              <a:spcBef>
                <a:spcPct val="0"/>
              </a:spcBef>
            </a:pPr>
            <a:r>
              <a:rPr lang="en-US" altLang="en-US" dirty="0" smtClean="0"/>
              <a:t>Obtain information from the taxpayer that will enable the volunteer to change unsure answers to yes or no.</a:t>
            </a:r>
          </a:p>
          <a:p>
            <a:pPr eaLnBrk="1" hangingPunct="1">
              <a:spcBef>
                <a:spcPct val="0"/>
              </a:spcBef>
              <a:buFont typeface="Calibri" panose="020F0502020204030204" pitchFamily="34" charset="0"/>
              <a:buNone/>
            </a:pPr>
            <a:r>
              <a:rPr lang="en-US" altLang="en-US" dirty="0" smtClean="0"/>
              <a:t/>
            </a:r>
            <a:br>
              <a:rPr lang="en-US" altLang="en-US" dirty="0" smtClean="0"/>
            </a:br>
            <a:endParaRPr lang="en-US" altLang="en-US" dirty="0" smtClean="0"/>
          </a:p>
          <a:p>
            <a:pPr eaLnBrk="1" hangingPunct="1">
              <a:spcBef>
                <a:spcPct val="0"/>
              </a:spcBef>
            </a:pPr>
            <a:r>
              <a:rPr lang="en-US" altLang="en-US" dirty="0" smtClean="0"/>
              <a:t>They need to be told (sometimes more than once) that we will enter the data that they provide to us, but in the event of an audit, they will need to provide records and other information to substantiate their claims on the return.</a:t>
            </a:r>
          </a:p>
          <a:p>
            <a:pPr eaLnBrk="1" hangingPunct="1">
              <a:spcBef>
                <a:spcPct val="0"/>
              </a:spcBef>
            </a:pP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219E46D9-2800-40A7-A82C-AB47D0B864F0}" type="slidenum">
              <a:rPr lang="en-US" altLang="en-US"/>
              <a:pPr>
                <a:spcBef>
                  <a:spcPct val="0"/>
                </a:spcBef>
                <a:buClrTx/>
                <a:buSzTx/>
                <a:buFontTx/>
                <a:buNone/>
              </a:pPr>
              <a:t>15</a:t>
            </a:fld>
            <a:endParaRPr lang="en-US" altLang="en-US" dirty="0"/>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33420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Starting point is generally to believe the taxpayer. </a:t>
            </a:r>
            <a:br>
              <a:rPr lang="en-US" altLang="en-US" dirty="0" smtClean="0"/>
            </a:br>
            <a:endParaRPr lang="en-US" altLang="en-US" dirty="0" smtClean="0"/>
          </a:p>
          <a:p>
            <a:pPr eaLnBrk="1" hangingPunct="1">
              <a:spcBef>
                <a:spcPct val="0"/>
              </a:spcBef>
            </a:pPr>
            <a:r>
              <a:rPr lang="en-US" altLang="en-US" dirty="0" smtClean="0"/>
              <a:t>But, taxpayers must understand that it is their return and that we are only helping them prepare and file it. </a:t>
            </a:r>
            <a:br>
              <a:rPr lang="en-US" altLang="en-US" dirty="0" smtClean="0"/>
            </a:br>
            <a:endParaRPr lang="en-US" altLang="en-US" dirty="0" smtClean="0"/>
          </a:p>
          <a:p>
            <a:pPr eaLnBrk="1" hangingPunct="1">
              <a:spcBef>
                <a:spcPct val="0"/>
              </a:spcBef>
            </a:pPr>
            <a:r>
              <a:rPr lang="en-US" altLang="en-US" dirty="0" smtClean="0"/>
              <a:t>They need to be told (sometimes more than once) that we will enter the data that they provide to us, but in the event of an audit, they will need to provide records and other information to substantiate their claims on the return.</a:t>
            </a:r>
          </a:p>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592E3DED-57D8-4D49-9471-BD6C401C0AFF}" type="slidenum">
              <a:rPr lang="en-US" altLang="en-US"/>
              <a:pPr>
                <a:spcBef>
                  <a:spcPct val="0"/>
                </a:spcBef>
                <a:buClrTx/>
                <a:buSzTx/>
                <a:buFontTx/>
                <a:buNone/>
              </a:pPr>
              <a:t>16</a:t>
            </a:fld>
            <a:endParaRPr lang="en-US" altLang="en-US" dirty="0"/>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461653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594939D4-7385-409D-A050-1047E1E522D8}" type="slidenum">
              <a:rPr lang="en-US" altLang="en-US" smtClean="0"/>
              <a:pPr>
                <a:defRPr/>
              </a:pPr>
              <a:t>17</a:t>
            </a:fld>
            <a:endParaRPr lang="en-US" altLang="en-US" dirty="0"/>
          </a:p>
        </p:txBody>
      </p:sp>
      <p:sp>
        <p:nvSpPr>
          <p:cNvPr id="6" name="Date Placeholder 5"/>
          <p:cNvSpPr>
            <a:spLocks noGrp="1"/>
          </p:cNvSpPr>
          <p:nvPr>
            <p:ph type="dt" idx="12"/>
          </p:nvPr>
        </p:nvSpPr>
        <p:spPr/>
        <p:txBody>
          <a:bodyPr/>
          <a:lstStyle/>
          <a:p>
            <a:pPr>
              <a:defRPr/>
            </a:pPr>
            <a:endParaRPr lang="en-US" altLang="en-US" dirty="0"/>
          </a:p>
        </p:txBody>
      </p:sp>
      <p:sp>
        <p:nvSpPr>
          <p:cNvPr id="7" name="Footer Placeholder 6"/>
          <p:cNvSpPr>
            <a:spLocks noGrp="1"/>
          </p:cNvSpPr>
          <p:nvPr>
            <p:ph type="ftr" sz="quarter" idx="13"/>
          </p:nvPr>
        </p:nvSpPr>
        <p:spPr/>
        <p:txBody>
          <a:bodyPr/>
          <a:lstStyle/>
          <a:p>
            <a:pPr>
              <a:defRPr/>
            </a:pPr>
            <a:endParaRPr lang="en-US" dirty="0"/>
          </a:p>
        </p:txBody>
      </p:sp>
    </p:spTree>
    <p:extLst>
      <p:ext uri="{BB962C8B-B14F-4D97-AF65-F5344CB8AC3E}">
        <p14:creationId xmlns:p14="http://schemas.microsoft.com/office/powerpoint/2010/main" val="2624197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594939D4-7385-409D-A050-1047E1E522D8}" type="slidenum">
              <a:rPr lang="en-US" altLang="en-US" smtClean="0"/>
              <a:pPr>
                <a:defRPr/>
              </a:pPr>
              <a:t>18</a:t>
            </a:fld>
            <a:endParaRPr lang="en-US" altLang="en-US" dirty="0"/>
          </a:p>
        </p:txBody>
      </p:sp>
      <p:sp>
        <p:nvSpPr>
          <p:cNvPr id="6" name="Date Placeholder 5"/>
          <p:cNvSpPr>
            <a:spLocks noGrp="1"/>
          </p:cNvSpPr>
          <p:nvPr>
            <p:ph type="dt" idx="12"/>
          </p:nvPr>
        </p:nvSpPr>
        <p:spPr/>
        <p:txBody>
          <a:bodyPr/>
          <a:lstStyle/>
          <a:p>
            <a:pPr>
              <a:defRPr/>
            </a:pPr>
            <a:endParaRPr lang="en-US" altLang="en-US" dirty="0"/>
          </a:p>
        </p:txBody>
      </p:sp>
      <p:sp>
        <p:nvSpPr>
          <p:cNvPr id="7" name="Footer Placeholder 6"/>
          <p:cNvSpPr>
            <a:spLocks noGrp="1"/>
          </p:cNvSpPr>
          <p:nvPr>
            <p:ph type="ftr" sz="quarter" idx="13"/>
          </p:nvPr>
        </p:nvSpPr>
        <p:spPr/>
        <p:txBody>
          <a:bodyPr/>
          <a:lstStyle/>
          <a:p>
            <a:pPr>
              <a:defRPr/>
            </a:pPr>
            <a:endParaRPr lang="en-US" dirty="0"/>
          </a:p>
        </p:txBody>
      </p:sp>
    </p:spTree>
    <p:extLst>
      <p:ext uri="{BB962C8B-B14F-4D97-AF65-F5344CB8AC3E}">
        <p14:creationId xmlns:p14="http://schemas.microsoft.com/office/powerpoint/2010/main" val="3558909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0" tIns="48320" rIns="96640" bIns="48320" anchor="b"/>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ClrTx/>
              <a:buSzTx/>
              <a:buFontTx/>
              <a:buNone/>
            </a:pPr>
            <a:fld id="{5A37FF05-C049-4A58-A6E7-8EDB7B63032D}" type="slidenum">
              <a:rPr lang="en-US" altLang="en-US" sz="1300"/>
              <a:pPr algn="r" eaLnBrk="1" hangingPunct="1">
                <a:spcBef>
                  <a:spcPct val="0"/>
                </a:spcBef>
                <a:buClrTx/>
                <a:buSzTx/>
                <a:buFontTx/>
                <a:buNone/>
              </a:pPr>
              <a:t>20</a:t>
            </a:fld>
            <a:endParaRPr lang="en-US" altLang="en-US" sz="1300" dirty="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Sometimes it’s not enough just to ask their filing status; taxpayers must be asked appropriate questions so that you are confident the filing status is correct. It may appear you are prying, but these questions are needed to file an accurate return. </a:t>
            </a:r>
          </a:p>
          <a:p>
            <a:pPr eaLnBrk="1" hangingPunct="1">
              <a:spcBef>
                <a:spcPct val="0"/>
              </a:spcBef>
            </a:pPr>
            <a:endParaRPr lang="en-US" altLang="en-US" dirty="0" smtClean="0"/>
          </a:p>
          <a:p>
            <a:pPr eaLnBrk="1" hangingPunct="1">
              <a:spcBef>
                <a:spcPct val="0"/>
              </a:spcBef>
            </a:pPr>
            <a:r>
              <a:rPr lang="en-US" altLang="en-US" dirty="0" smtClean="0"/>
              <a:t>Refer to sample interviews in PUB 4491, Lesson 2. </a:t>
            </a:r>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636698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56EA998E-6C97-4473-8E5E-EC3ADE2E5773}" type="slidenum">
              <a:rPr lang="en-US" altLang="en-US"/>
              <a:pPr>
                <a:spcBef>
                  <a:spcPct val="0"/>
                </a:spcBef>
                <a:buClrTx/>
                <a:buSzTx/>
                <a:buFontTx/>
                <a:buNone/>
              </a:pPr>
              <a:t>21</a:t>
            </a:fld>
            <a:endParaRPr lang="en-US" altLang="en-US" dirty="0"/>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78142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0" tIns="48320" rIns="96640" bIns="48320" anchor="b"/>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ClrTx/>
              <a:buSzTx/>
              <a:buFontTx/>
              <a:buNone/>
            </a:pPr>
            <a:fld id="{947E16AA-50BA-4703-BE41-413A9E3CBE00}" type="slidenum">
              <a:rPr lang="en-US" altLang="en-US" sz="1300"/>
              <a:pPr algn="r" eaLnBrk="1" hangingPunct="1">
                <a:spcBef>
                  <a:spcPct val="0"/>
                </a:spcBef>
                <a:buClrTx/>
                <a:buSzTx/>
                <a:buFontTx/>
                <a:buNone/>
              </a:pPr>
              <a:t>22</a:t>
            </a:fld>
            <a:endParaRPr lang="en-US" altLang="en-US" sz="1300" dirty="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Notes Placeholder 7"/>
          <p:cNvSpPr>
            <a:spLocks noGrp="1"/>
          </p:cNvSpPr>
          <p:nvPr/>
        </p:nvSpPr>
        <p:spPr bwMode="auto">
          <a:xfrm>
            <a:off x="733215" y="4562237"/>
            <a:ext cx="5848773" cy="431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0" tIns="48320" rIns="96640" bIns="48320"/>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buClrTx/>
              <a:buSzTx/>
              <a:buFontTx/>
              <a:buNone/>
            </a:pPr>
            <a:endParaRPr lang="en-US" altLang="en-US" sz="1300" dirty="0"/>
          </a:p>
        </p:txBody>
      </p:sp>
      <p:sp>
        <p:nvSpPr>
          <p:cNvPr id="44037" name="Notes Placeholder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Counselors must exercise due diligence in preparation of tax returns. </a:t>
            </a:r>
          </a:p>
          <a:p>
            <a:pPr eaLnBrk="1" hangingPunct="1">
              <a:spcBef>
                <a:spcPct val="0"/>
              </a:spcBef>
            </a:pPr>
            <a:endParaRPr lang="en-US" altLang="en-US" dirty="0" smtClean="0"/>
          </a:p>
          <a:p>
            <a:pPr eaLnBrk="1" hangingPunct="1">
              <a:spcBef>
                <a:spcPct val="0"/>
              </a:spcBef>
            </a:pPr>
            <a:r>
              <a:rPr lang="en-US" altLang="en-US" dirty="0" smtClean="0"/>
              <a:t>IRS defines due diligence as the return preparer ensuring the correctness of oral and written representations made by the taxpayer.</a:t>
            </a:r>
            <a:br>
              <a:rPr lang="en-US" altLang="en-US" dirty="0" smtClean="0"/>
            </a:br>
            <a:endParaRPr lang="en-US" altLang="en-US" dirty="0" smtClean="0"/>
          </a:p>
          <a:p>
            <a:pPr eaLnBrk="1" hangingPunct="1">
              <a:spcBef>
                <a:spcPct val="0"/>
              </a:spcBef>
            </a:pPr>
            <a:r>
              <a:rPr lang="en-US" altLang="en-US" dirty="0" smtClean="0"/>
              <a:t>The preparer must make reasonable inquiries if the information furnished appears to be incorrect or incomplete. </a:t>
            </a:r>
          </a:p>
          <a:p>
            <a:pPr eaLnBrk="1" hangingPunct="1">
              <a:spcBef>
                <a:spcPct val="0"/>
              </a:spcBef>
              <a:buFont typeface="Calibri" panose="020F0502020204030204" pitchFamily="34" charset="0"/>
              <a:buNone/>
            </a:pPr>
            <a:endParaRPr lang="en-US" altLang="en-US" dirty="0" smtClean="0"/>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88160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Review </a:t>
            </a:r>
            <a:r>
              <a:rPr lang="en-US" altLang="en-US" dirty="0" smtClean="0"/>
              <a:t>lesson objectives. 	</a:t>
            </a:r>
          </a:p>
          <a:p>
            <a:pPr eaLnBrk="1" hangingPunct="1">
              <a:spcBef>
                <a:spcPct val="0"/>
              </a:spcBef>
            </a:pPr>
            <a:r>
              <a:rPr lang="en-US" altLang="en-US" b="1" dirty="0" smtClean="0"/>
              <a:t>State </a:t>
            </a:r>
            <a:r>
              <a:rPr lang="en-US" altLang="en-US" dirty="0" smtClean="0"/>
              <a:t>the presentation time.</a:t>
            </a:r>
          </a:p>
          <a:p>
            <a:pPr eaLnBrk="1" hangingPunct="1">
              <a:spcBef>
                <a:spcPct val="0"/>
              </a:spcBef>
            </a:pPr>
            <a:r>
              <a:rPr lang="en-US" altLang="en-US" b="1" dirty="0" smtClean="0"/>
              <a:t>Advise</a:t>
            </a:r>
            <a:r>
              <a:rPr lang="en-US" altLang="en-US" dirty="0" smtClean="0"/>
              <a:t> students what they learn in this lesson will be applied throughout the course.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3695" indent="-300389">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6588" indent="-239975">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89894" indent="-239975">
              <a:spcBef>
                <a:spcPct val="30000"/>
              </a:spcBef>
              <a:defRPr sz="1300">
                <a:solidFill>
                  <a:schemeClr val="tx1"/>
                </a:solidFill>
                <a:latin typeface="Calibri" panose="020F0502020204030204" pitchFamily="34" charset="0"/>
              </a:defRPr>
            </a:lvl4pPr>
            <a:lvl5pPr marL="2173200" indent="-239975">
              <a:spcBef>
                <a:spcPct val="30000"/>
              </a:spcBef>
              <a:defRPr sz="1300">
                <a:solidFill>
                  <a:schemeClr val="tx1"/>
                </a:solidFill>
                <a:latin typeface="Calibri" panose="020F0502020204030204" pitchFamily="34" charset="0"/>
              </a:defRPr>
            </a:lvl5pPr>
            <a:lvl6pPr marL="2656506" indent="-239975" eaLnBrk="0" fontAlgn="base" hangingPunct="0">
              <a:spcBef>
                <a:spcPct val="30000"/>
              </a:spcBef>
              <a:spcAft>
                <a:spcPct val="0"/>
              </a:spcAft>
              <a:defRPr sz="1300">
                <a:solidFill>
                  <a:schemeClr val="tx1"/>
                </a:solidFill>
                <a:latin typeface="Calibri" panose="020F0502020204030204" pitchFamily="34" charset="0"/>
              </a:defRPr>
            </a:lvl6pPr>
            <a:lvl7pPr marL="3139812" indent="-239975" eaLnBrk="0" fontAlgn="base" hangingPunct="0">
              <a:spcBef>
                <a:spcPct val="30000"/>
              </a:spcBef>
              <a:spcAft>
                <a:spcPct val="0"/>
              </a:spcAft>
              <a:defRPr sz="1300">
                <a:solidFill>
                  <a:schemeClr val="tx1"/>
                </a:solidFill>
                <a:latin typeface="Calibri" panose="020F0502020204030204" pitchFamily="34" charset="0"/>
              </a:defRPr>
            </a:lvl7pPr>
            <a:lvl8pPr marL="3623118" indent="-239975" eaLnBrk="0" fontAlgn="base" hangingPunct="0">
              <a:spcBef>
                <a:spcPct val="30000"/>
              </a:spcBef>
              <a:spcAft>
                <a:spcPct val="0"/>
              </a:spcAft>
              <a:defRPr sz="1300">
                <a:solidFill>
                  <a:schemeClr val="tx1"/>
                </a:solidFill>
                <a:latin typeface="Calibri" panose="020F0502020204030204" pitchFamily="34" charset="0"/>
              </a:defRPr>
            </a:lvl8pPr>
            <a:lvl9pPr marL="4106424" indent="-23997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98BC5C7D-764D-4A36-B17C-240B9436827B}" type="slidenum">
              <a:rPr lang="en-US" altLang="en-US"/>
              <a:pPr>
                <a:spcBef>
                  <a:spcPct val="0"/>
                </a:spcBef>
                <a:buClrTx/>
                <a:buSzTx/>
                <a:buFontTx/>
                <a:buNone/>
              </a:pPr>
              <a:t>3</a:t>
            </a:fld>
            <a:endParaRPr lang="en-US" altLang="en-US" dirty="0"/>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602863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0" tIns="48320" rIns="96640" bIns="48320" anchor="b"/>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ClrTx/>
              <a:buSzTx/>
              <a:buFontTx/>
              <a:buNone/>
            </a:pPr>
            <a:fld id="{48385CA2-B99A-4FBE-BA41-FAAF07F783A0}" type="slidenum">
              <a:rPr lang="en-US" altLang="en-US" sz="1300"/>
              <a:pPr algn="r" eaLnBrk="1" hangingPunct="1">
                <a:spcBef>
                  <a:spcPct val="0"/>
                </a:spcBef>
                <a:buClrTx/>
                <a:buSzTx/>
                <a:buFontTx/>
                <a:buNone/>
              </a:pPr>
              <a:t>23</a:t>
            </a:fld>
            <a:endParaRPr lang="en-US" altLang="en-US" sz="1300" dirty="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Notes Placeholder 7"/>
          <p:cNvSpPr>
            <a:spLocks noGrp="1"/>
          </p:cNvSpPr>
          <p:nvPr/>
        </p:nvSpPr>
        <p:spPr bwMode="auto">
          <a:xfrm>
            <a:off x="733215" y="4562237"/>
            <a:ext cx="5848773" cy="431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0" tIns="48320" rIns="96640" bIns="48320"/>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buClrTx/>
              <a:buSzTx/>
              <a:buFontTx/>
              <a:buNone/>
            </a:pPr>
            <a:endParaRPr lang="en-US" altLang="en-US" sz="1300" dirty="0"/>
          </a:p>
        </p:txBody>
      </p:sp>
      <p:sp>
        <p:nvSpPr>
          <p:cNvPr id="46085" name="Notes Placeholder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bell can not be unrung. </a:t>
            </a:r>
          </a:p>
          <a:p>
            <a:pPr lvl="1" eaLnBrk="1" hangingPunct="1">
              <a:spcBef>
                <a:spcPct val="0"/>
              </a:spcBef>
            </a:pPr>
            <a:r>
              <a:rPr lang="en-US" altLang="en-US" dirty="0" smtClean="0"/>
              <a:t>If taxpayer tells counselor about income, it must be reported. For example:</a:t>
            </a:r>
          </a:p>
          <a:p>
            <a:pPr lvl="2" eaLnBrk="1" hangingPunct="1">
              <a:spcBef>
                <a:spcPct val="0"/>
              </a:spcBef>
            </a:pPr>
            <a:r>
              <a:rPr lang="en-US" altLang="en-US" dirty="0" smtClean="0"/>
              <a:t>Cash for self-employment work</a:t>
            </a:r>
          </a:p>
          <a:p>
            <a:pPr lvl="2" eaLnBrk="1" hangingPunct="1">
              <a:spcBef>
                <a:spcPct val="0"/>
              </a:spcBef>
            </a:pPr>
            <a:r>
              <a:rPr lang="en-US" altLang="en-US" dirty="0" smtClean="0"/>
              <a:t>Interest on checking account not reported on 1099-INT</a:t>
            </a:r>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71099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0" tIns="48320" rIns="96640" bIns="48320" anchor="b"/>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ClrTx/>
              <a:buSzTx/>
              <a:buFontTx/>
              <a:buNone/>
            </a:pPr>
            <a:fld id="{17BC0C78-6586-4718-8103-44B074672F61}" type="slidenum">
              <a:rPr lang="en-US" altLang="en-US" sz="1300"/>
              <a:pPr algn="r" eaLnBrk="1" hangingPunct="1">
                <a:spcBef>
                  <a:spcPct val="0"/>
                </a:spcBef>
                <a:buClrTx/>
                <a:buSzTx/>
                <a:buFontTx/>
                <a:buNone/>
              </a:pPr>
              <a:t>24</a:t>
            </a:fld>
            <a:endParaRPr lang="en-US" altLang="en-US" sz="1300" dirty="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Notes Placeholder 7"/>
          <p:cNvSpPr>
            <a:spLocks noGrp="1"/>
          </p:cNvSpPr>
          <p:nvPr/>
        </p:nvSpPr>
        <p:spPr bwMode="auto">
          <a:xfrm>
            <a:off x="733215" y="4562237"/>
            <a:ext cx="5848773" cy="431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0" tIns="48320" rIns="96640" bIns="48320"/>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buClrTx/>
              <a:buSzTx/>
              <a:buFontTx/>
              <a:buNone/>
            </a:pPr>
            <a:endParaRPr lang="en-US" altLang="en-US" sz="1300" dirty="0"/>
          </a:p>
        </p:txBody>
      </p:sp>
      <p:sp>
        <p:nvSpPr>
          <p:cNvPr id="48133" name="Notes Placeholder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bell can not be unrung. </a:t>
            </a:r>
          </a:p>
          <a:p>
            <a:pPr lvl="1" eaLnBrk="1" hangingPunct="1">
              <a:spcBef>
                <a:spcPct val="0"/>
              </a:spcBef>
            </a:pPr>
            <a:r>
              <a:rPr lang="en-US" altLang="en-US" dirty="0" smtClean="0"/>
              <a:t>If taxpayer tells counselor about income, it must be reported. For example:</a:t>
            </a:r>
          </a:p>
          <a:p>
            <a:pPr lvl="2" eaLnBrk="1" hangingPunct="1">
              <a:spcBef>
                <a:spcPct val="0"/>
              </a:spcBef>
            </a:pPr>
            <a:r>
              <a:rPr lang="en-US" altLang="en-US" dirty="0" smtClean="0"/>
              <a:t>Cash for self-employment work</a:t>
            </a:r>
          </a:p>
          <a:p>
            <a:pPr lvl="2" eaLnBrk="1" hangingPunct="1">
              <a:spcBef>
                <a:spcPct val="0"/>
              </a:spcBef>
            </a:pPr>
            <a:r>
              <a:rPr lang="en-US" altLang="en-US" dirty="0" smtClean="0"/>
              <a:t>Interest on checking account not reported on 1099-INT</a:t>
            </a:r>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473653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Remind taxpayer (again) that they be able to provide records if IRS or state asks for them</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40E6BD0A-F540-4E8B-80FC-A27988B65D57}" type="slidenum">
              <a:rPr lang="en-US" altLang="en-US"/>
              <a:pPr>
                <a:spcBef>
                  <a:spcPct val="0"/>
                </a:spcBef>
                <a:buClrTx/>
                <a:buSzTx/>
                <a:buFontTx/>
                <a:buNone/>
              </a:pPr>
              <a:t>25</a:t>
            </a:fld>
            <a:endParaRPr lang="en-US" altLang="en-US" dirty="0"/>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85098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19773555-57E2-4DDC-9E3B-008C0FD29F46}" type="slidenum">
              <a:rPr lang="en-US" altLang="en-US" sz="1300"/>
              <a:pPr>
                <a:spcBef>
                  <a:spcPct val="0"/>
                </a:spcBef>
                <a:buClrTx/>
                <a:buSzTx/>
                <a:buFontTx/>
                <a:buNone/>
              </a:pPr>
              <a:t>26</a:t>
            </a:fld>
            <a:endParaRPr lang="en-US" altLang="en-US" sz="1300" dirty="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If not comfortable with some in-scope tax situation, hand taxpayer off to more experienced counselor.</a:t>
            </a:r>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272941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E2A76B58-D944-4E7B-A044-359275CE24D1}" type="slidenum">
              <a:rPr lang="en-US" altLang="en-US"/>
              <a:pPr>
                <a:spcBef>
                  <a:spcPct val="0"/>
                </a:spcBef>
                <a:buClrTx/>
                <a:buSzTx/>
                <a:buFontTx/>
                <a:buNone/>
              </a:pPr>
              <a:t>32</a:t>
            </a:fld>
            <a:endParaRPr lang="en-US" altLang="en-US" dirty="0"/>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767751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Interview will avoid doing a lot of work, then finding out return is OOS or incomplete.</a:t>
            </a:r>
          </a:p>
          <a:p>
            <a:pPr eaLnBrk="1" hangingPunct="1">
              <a:spcBef>
                <a:spcPct val="0"/>
              </a:spcBef>
            </a:pPr>
            <a:r>
              <a:rPr lang="en-US" altLang="en-US" dirty="0" smtClean="0"/>
              <a:t>Each of the bulleted items are covered in the following slides in detail.</a:t>
            </a:r>
          </a:p>
        </p:txBody>
      </p:sp>
      <p:sp>
        <p:nvSpPr>
          <p:cNvPr id="11268" name="Slide Number Placeholder 3"/>
          <p:cNvSpPr>
            <a:spLocks noGrp="1"/>
          </p:cNvSpPr>
          <p:nvPr>
            <p:ph type="sldNum" sz="quarter" idx="5"/>
          </p:nvPr>
        </p:nvSpPr>
        <p:spPr bwMode="auto">
          <a:xfrm>
            <a:off x="4143587" y="9119474"/>
            <a:ext cx="3169920" cy="4800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0" tIns="48320" rIns="96640" bIns="48320"/>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2024DC14-4E79-4014-AE0E-EEF6A17FB6C0}" type="slidenum">
              <a:rPr lang="en-US" altLang="en-US"/>
              <a:pPr>
                <a:spcBef>
                  <a:spcPct val="0"/>
                </a:spcBef>
                <a:buClrTx/>
                <a:buSzTx/>
                <a:buFontTx/>
                <a:buNone/>
              </a:pPr>
              <a:t>4</a:t>
            </a:fld>
            <a:endParaRPr lang="en-US" altLang="en-US" dirty="0"/>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438152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Remember – for some this will be a difficult, trying experience</a:t>
            </a:r>
          </a:p>
          <a:p>
            <a:pPr lvl="1" eaLnBrk="1" hangingPunct="1">
              <a:spcBef>
                <a:spcPct val="0"/>
              </a:spcBef>
            </a:pPr>
            <a:r>
              <a:rPr lang="en-US" altLang="en-US" dirty="0" smtClean="0"/>
              <a:t>Giving their personal confidential information to a stranger</a:t>
            </a:r>
          </a:p>
          <a:p>
            <a:pPr lvl="1" eaLnBrk="1" hangingPunct="1">
              <a:spcBef>
                <a:spcPct val="0"/>
              </a:spcBef>
            </a:pPr>
            <a:r>
              <a:rPr lang="en-US" altLang="en-US" dirty="0" smtClean="0"/>
              <a:t>Will they owe more than they can afford</a:t>
            </a:r>
          </a:p>
          <a:p>
            <a:pPr lvl="1" eaLnBrk="1" hangingPunct="1">
              <a:spcBef>
                <a:spcPct val="0"/>
              </a:spcBef>
            </a:pPr>
            <a:r>
              <a:rPr lang="en-US" altLang="en-US" dirty="0" smtClean="0"/>
              <a:t>Will they get the refund they hope for</a:t>
            </a:r>
          </a:p>
          <a:p>
            <a:pPr lvl="1" eaLnBrk="1" hangingPunct="1">
              <a:spcBef>
                <a:spcPct val="0"/>
              </a:spcBef>
            </a:pPr>
            <a:r>
              <a:rPr lang="en-US" altLang="en-US" dirty="0" smtClean="0"/>
              <a:t>May have physical limitations</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68AE7AFD-F26B-4F14-8096-4D9D44A0BEF2}" type="slidenum">
              <a:rPr lang="en-US" altLang="en-US"/>
              <a:pPr>
                <a:spcBef>
                  <a:spcPct val="0"/>
                </a:spcBef>
                <a:buClrTx/>
                <a:buSzTx/>
                <a:buFontTx/>
                <a:buNone/>
              </a:pPr>
              <a:t>5</a:t>
            </a:fld>
            <a:endParaRPr lang="en-US" altLang="en-US" dirty="0"/>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86837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5"/>
          <p:cNvSpPr txBox="1">
            <a:spLocks noGrp="1"/>
          </p:cNvSpPr>
          <p:nvPr/>
        </p:nvSpPr>
        <p:spPr bwMode="auto">
          <a:xfrm>
            <a:off x="0"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buClrTx/>
              <a:buSzTx/>
              <a:buFontTx/>
              <a:buNone/>
            </a:pPr>
            <a:r>
              <a:rPr lang="en-US" altLang="en-US" sz="1300" dirty="0">
                <a:solidFill>
                  <a:schemeClr val="bg1"/>
                </a:solidFill>
              </a:rPr>
              <a:t>01CourseIntro 2010</a:t>
            </a:r>
          </a:p>
        </p:txBody>
      </p:sp>
      <p:sp>
        <p:nvSpPr>
          <p:cNvPr id="15363"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ClrTx/>
              <a:buSzTx/>
              <a:buFontTx/>
              <a:buNone/>
            </a:pPr>
            <a:fld id="{EA297CB1-82C0-42AA-8C95-E708786AA297}" type="slidenum">
              <a:rPr lang="en-US" altLang="en-US" sz="1300">
                <a:solidFill>
                  <a:schemeClr val="bg1"/>
                </a:solidFill>
              </a:rPr>
              <a:pPr algn="r" eaLnBrk="1" hangingPunct="1">
                <a:spcBef>
                  <a:spcPct val="0"/>
                </a:spcBef>
                <a:buClrTx/>
                <a:buSzTx/>
                <a:buFontTx/>
                <a:buNone/>
              </a:pPr>
              <a:t>6</a:t>
            </a:fld>
            <a:endParaRPr lang="en-US" altLang="en-US" sz="1300" dirty="0">
              <a:solidFill>
                <a:schemeClr val="bg1"/>
              </a:solidFill>
            </a:endParaRPr>
          </a:p>
        </p:txBody>
      </p:sp>
      <p:sp>
        <p:nvSpPr>
          <p:cNvPr id="153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Ask questions such as:</a:t>
            </a:r>
          </a:p>
          <a:p>
            <a:pPr lvl="1" eaLnBrk="1" hangingPunct="1">
              <a:spcBef>
                <a:spcPct val="0"/>
              </a:spcBef>
            </a:pPr>
            <a:r>
              <a:rPr lang="en-US" altLang="en-US" dirty="0" smtClean="0"/>
              <a:t>“Have you had any changes…”</a:t>
            </a:r>
          </a:p>
          <a:p>
            <a:pPr lvl="1" eaLnBrk="1" hangingPunct="1">
              <a:spcBef>
                <a:spcPct val="0"/>
              </a:spcBef>
            </a:pPr>
            <a:r>
              <a:rPr lang="en-US" altLang="en-US" dirty="0" smtClean="0"/>
              <a:t>“Tell me a little more about that”</a:t>
            </a:r>
          </a:p>
          <a:p>
            <a:pPr eaLnBrk="1" hangingPunct="1">
              <a:spcBef>
                <a:spcPct val="0"/>
              </a:spcBef>
            </a:pPr>
            <a:r>
              <a:rPr lang="en-US" altLang="en-US" dirty="0" smtClean="0"/>
              <a:t>Rather than just questions with Yes/No answers</a:t>
            </a:r>
          </a:p>
          <a:p>
            <a:pPr eaLnBrk="1" hangingPunct="1">
              <a:spcBef>
                <a:spcPct val="0"/>
              </a:spcBef>
            </a:pPr>
            <a:endParaRPr lang="en-US" altLang="en-US" dirty="0" smtClean="0"/>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787653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5"/>
          <p:cNvSpPr txBox="1">
            <a:spLocks noGrp="1"/>
          </p:cNvSpPr>
          <p:nvPr/>
        </p:nvSpPr>
        <p:spPr bwMode="auto">
          <a:xfrm>
            <a:off x="0"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buClrTx/>
              <a:buSzTx/>
              <a:buFontTx/>
              <a:buNone/>
            </a:pPr>
            <a:r>
              <a:rPr lang="en-US" altLang="en-US" sz="1300" dirty="0">
                <a:solidFill>
                  <a:schemeClr val="bg1"/>
                </a:solidFill>
              </a:rPr>
              <a:t>01CourseIntro 2010</a:t>
            </a:r>
          </a:p>
        </p:txBody>
      </p:sp>
      <p:sp>
        <p:nvSpPr>
          <p:cNvPr id="17411" name="Rectangle 7"/>
          <p:cNvSpPr txBox="1">
            <a:spLocks noGrp="1" noChangeArrowheads="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ClrTx/>
              <a:buSzTx/>
              <a:buFontTx/>
              <a:buNone/>
            </a:pPr>
            <a:fld id="{F94DF0CD-E025-4C76-AE4A-F62EA1286840}" type="slidenum">
              <a:rPr lang="en-US" altLang="en-US" sz="1300">
                <a:solidFill>
                  <a:schemeClr val="bg1"/>
                </a:solidFill>
              </a:rPr>
              <a:pPr algn="r" eaLnBrk="1" hangingPunct="1">
                <a:spcBef>
                  <a:spcPct val="0"/>
                </a:spcBef>
                <a:buClrTx/>
                <a:buSzTx/>
                <a:buFontTx/>
                <a:buNone/>
              </a:pPr>
              <a:t>7</a:t>
            </a:fld>
            <a:endParaRPr lang="en-US" altLang="en-US" sz="1300" dirty="0">
              <a:solidFill>
                <a:schemeClr val="bg1"/>
              </a:solidFill>
            </a:endParaRPr>
          </a:p>
        </p:txBody>
      </p:sp>
      <p:sp>
        <p:nvSpPr>
          <p:cNvPr id="174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Ask</a:t>
            </a:r>
            <a:r>
              <a:rPr lang="en-US" altLang="en-US" dirty="0" smtClean="0"/>
              <a:t> students how to build rapport. </a:t>
            </a:r>
            <a:r>
              <a:rPr lang="en-US" altLang="en-US" b="1" dirty="0" smtClean="0"/>
              <a:t>Answer</a:t>
            </a:r>
            <a:r>
              <a:rPr lang="en-US" altLang="en-US" dirty="0" smtClean="0"/>
              <a:t>: Reassure, i.e., “I understand.”</a:t>
            </a:r>
          </a:p>
          <a:p>
            <a:r>
              <a:rPr lang="en-US" altLang="en-US" b="1" dirty="0" smtClean="0"/>
              <a:t>Ask</a:t>
            </a:r>
            <a:r>
              <a:rPr lang="en-US" altLang="en-US" dirty="0" smtClean="0"/>
              <a:t> students how to ask effective questions. </a:t>
            </a:r>
            <a:r>
              <a:rPr lang="en-US" altLang="en-US" b="1" dirty="0" smtClean="0"/>
              <a:t>Answer</a:t>
            </a:r>
            <a:r>
              <a:rPr lang="en-US" altLang="en-US" dirty="0" smtClean="0"/>
              <a:t>: Use Form 13614-C, probe, ask open-ended questions.</a:t>
            </a:r>
          </a:p>
          <a:p>
            <a:r>
              <a:rPr lang="en-US" altLang="en-US" b="1" dirty="0" smtClean="0"/>
              <a:t>Ask</a:t>
            </a:r>
            <a:r>
              <a:rPr lang="en-US" altLang="en-US" dirty="0" smtClean="0"/>
              <a:t> students, What are active listening skills? </a:t>
            </a:r>
            <a:r>
              <a:rPr lang="en-US" altLang="en-US" b="1" dirty="0" smtClean="0"/>
              <a:t>Answer</a:t>
            </a:r>
            <a:r>
              <a:rPr lang="en-US" altLang="en-US" dirty="0" smtClean="0"/>
              <a:t>: Use nonverbal cues, allow time, restate, express empathy</a:t>
            </a:r>
          </a:p>
          <a:p>
            <a:r>
              <a:rPr lang="en-US" altLang="en-US" b="1" dirty="0" smtClean="0"/>
              <a:t>Ask</a:t>
            </a:r>
            <a:r>
              <a:rPr lang="en-US" altLang="en-US" dirty="0" smtClean="0"/>
              <a:t> students how to overcome communication barriers. </a:t>
            </a:r>
            <a:r>
              <a:rPr lang="en-US" altLang="en-US" b="1" dirty="0" smtClean="0"/>
              <a:t>Answer:</a:t>
            </a:r>
            <a:r>
              <a:rPr lang="en-US" altLang="en-US" dirty="0" smtClean="0"/>
              <a:t> Involve taxpayers in the process; explain. </a:t>
            </a:r>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10428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Make sure taxpayer understands the steps you will follow that lead to his/her return being completed</a:t>
            </a:r>
          </a:p>
          <a:p>
            <a:pPr lvl="1" eaLnBrk="1" hangingPunct="1">
              <a:spcBef>
                <a:spcPct val="0"/>
              </a:spcBef>
            </a:pPr>
            <a:r>
              <a:rPr lang="en-US" altLang="en-US" dirty="0" smtClean="0"/>
              <a:t>Review of I&amp;I sheet and documents and last year’s return to make sure have everything and return is in scope</a:t>
            </a:r>
          </a:p>
          <a:p>
            <a:pPr lvl="1" eaLnBrk="1" hangingPunct="1">
              <a:spcBef>
                <a:spcPct val="0"/>
              </a:spcBef>
            </a:pPr>
            <a:r>
              <a:rPr lang="en-US" altLang="en-US" dirty="0" smtClean="0"/>
              <a:t>Data entry in TaxSlayer – will likely have questions as go through this</a:t>
            </a:r>
          </a:p>
          <a:p>
            <a:pPr lvl="1" eaLnBrk="1" hangingPunct="1">
              <a:spcBef>
                <a:spcPct val="0"/>
              </a:spcBef>
            </a:pPr>
            <a:r>
              <a:rPr lang="en-US" altLang="en-US" dirty="0" smtClean="0"/>
              <a:t>Your review of completed return with taxpayer – he/she knows better than anyone if spellings are correct, addresses correct, etc. plus chance to answer any questions</a:t>
            </a:r>
          </a:p>
          <a:p>
            <a:pPr lvl="1" eaLnBrk="1" hangingPunct="1">
              <a:spcBef>
                <a:spcPct val="0"/>
              </a:spcBef>
            </a:pPr>
            <a:r>
              <a:rPr lang="en-US" altLang="en-US" dirty="0" smtClean="0"/>
              <a:t>QR by a second set of eyes to make sure everything is correct</a:t>
            </a:r>
          </a:p>
          <a:p>
            <a:pPr lvl="1" eaLnBrk="1" hangingPunct="1">
              <a:spcBef>
                <a:spcPct val="0"/>
              </a:spcBef>
            </a:pPr>
            <a:r>
              <a:rPr lang="en-US" altLang="en-US" dirty="0" smtClean="0"/>
              <a:t>Will give copies of returns to taxpayer for their records</a:t>
            </a:r>
          </a:p>
          <a:p>
            <a:pPr lvl="1" eaLnBrk="1" hangingPunct="1">
              <a:spcBef>
                <a:spcPct val="0"/>
              </a:spcBef>
            </a:pPr>
            <a:r>
              <a:rPr lang="en-US" altLang="en-US" dirty="0" smtClean="0"/>
              <a:t>Will efile federal and state returns (unless there is a tax law related reason not to – we don’t prepare paper returns otherwise)</a:t>
            </a:r>
          </a:p>
          <a:p>
            <a:pPr lvl="1" eaLnBrk="1" hangingPunct="1">
              <a:spcBef>
                <a:spcPct val="0"/>
              </a:spcBef>
            </a:pPr>
            <a:r>
              <a:rPr lang="en-US" altLang="en-US" dirty="0" smtClean="0"/>
              <a:t>Will give them any local returns to mail if necessary</a:t>
            </a:r>
          </a:p>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ABE2B463-2A7E-4E1E-B02D-524EF121E513}" type="slidenum">
              <a:rPr lang="en-US" altLang="en-US"/>
              <a:pPr>
                <a:spcBef>
                  <a:spcPct val="0"/>
                </a:spcBef>
                <a:buClrTx/>
                <a:buSzTx/>
                <a:buFontTx/>
                <a:buNone/>
              </a:pPr>
              <a:t>8</a:t>
            </a:fld>
            <a:endParaRPr lang="en-US" altLang="en-US" dirty="0"/>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553778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is not an option – </a:t>
            </a:r>
            <a:r>
              <a:rPr lang="en-US" altLang="en-US" b="1" dirty="0" smtClean="0"/>
              <a:t>REQUIRED</a:t>
            </a:r>
            <a:r>
              <a:rPr lang="en-US" altLang="en-US" dirty="0" smtClean="0"/>
              <a:t> for each taxpayer/couple/family</a:t>
            </a:r>
          </a:p>
          <a:p>
            <a:pPr eaLnBrk="1" hangingPunct="1">
              <a:spcBef>
                <a:spcPct val="0"/>
              </a:spcBef>
            </a:pPr>
            <a:r>
              <a:rPr lang="en-US" altLang="en-US" dirty="0" smtClean="0"/>
              <a:t>Some taxpayers may have difficulty answering all the questions.</a:t>
            </a:r>
          </a:p>
          <a:p>
            <a:pPr lvl="1" eaLnBrk="1" hangingPunct="1">
              <a:spcBef>
                <a:spcPct val="0"/>
              </a:spcBef>
            </a:pPr>
            <a:r>
              <a:rPr lang="en-US" altLang="en-US" dirty="0" smtClean="0"/>
              <a:t>Client Facilitator (if you have one) can help</a:t>
            </a:r>
          </a:p>
          <a:p>
            <a:pPr lvl="1" eaLnBrk="1" hangingPunct="1">
              <a:spcBef>
                <a:spcPct val="0"/>
              </a:spcBef>
            </a:pPr>
            <a:r>
              <a:rPr lang="en-US" altLang="en-US" dirty="0" smtClean="0"/>
              <a:t>You will help as you review all questions and entries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CA1E7DD0-7350-4A9A-816E-5CC037384296}" type="slidenum">
              <a:rPr lang="en-US" altLang="en-US"/>
              <a:pPr>
                <a:spcBef>
                  <a:spcPct val="0"/>
                </a:spcBef>
                <a:buClrTx/>
                <a:buSzTx/>
                <a:buFontTx/>
                <a:buNone/>
              </a:pPr>
              <a:t>9</a:t>
            </a:fld>
            <a:endParaRPr lang="en-US" altLang="en-US" dirty="0"/>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905252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Not all sites have CFs</a:t>
            </a:r>
            <a:br>
              <a:rPr lang="en-US" altLang="en-US" dirty="0" smtClean="0"/>
            </a:br>
            <a:endParaRPr lang="en-US" altLang="en-US" dirty="0" smtClean="0"/>
          </a:p>
          <a:p>
            <a:pPr eaLnBrk="1" hangingPunct="1">
              <a:spcBef>
                <a:spcPct val="0"/>
              </a:spcBef>
            </a:pPr>
            <a:r>
              <a:rPr lang="en-US" altLang="en-US" dirty="0" smtClean="0"/>
              <a:t>Counselor must still verify everything</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C8849971-EC08-45B7-A830-E42DE0014B10}" type="slidenum">
              <a:rPr lang="en-US" altLang="en-US"/>
              <a:pPr>
                <a:spcBef>
                  <a:spcPct val="0"/>
                </a:spcBef>
                <a:buClrTx/>
                <a:buSzTx/>
                <a:buFontTx/>
                <a:buNone/>
              </a:pPr>
              <a:t>11</a:t>
            </a:fld>
            <a:endParaRPr lang="en-US" altLang="en-US" dirty="0"/>
          </a:p>
        </p:txBody>
      </p:sp>
      <p:sp>
        <p:nvSpPr>
          <p:cNvPr id="3" name="Date Placeholder 2"/>
          <p:cNvSpPr>
            <a:spLocks noGrp="1"/>
          </p:cNvSpPr>
          <p:nvPr>
            <p:ph type="dt"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759147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6720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90600" y="1122363"/>
            <a:ext cx="7162800" cy="2387600"/>
          </a:xfrm>
        </p:spPr>
        <p:txBody>
          <a:bodyPr anchor="ctr" anchorCtr="0"/>
          <a:lstStyle>
            <a:lvl1pPr algn="ctr">
              <a:defRPr sz="6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0600" y="3810000"/>
            <a:ext cx="7162800" cy="1447800"/>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444" y="5958117"/>
            <a:ext cx="4612756" cy="408829"/>
          </a:xfrm>
          <a:prstGeom prst="rect">
            <a:avLst/>
          </a:prstGeom>
        </p:spPr>
      </p:pic>
    </p:spTree>
    <p:extLst>
      <p:ext uri="{BB962C8B-B14F-4D97-AF65-F5344CB8AC3E}">
        <p14:creationId xmlns:p14="http://schemas.microsoft.com/office/powerpoint/2010/main" val="31632925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mn-lt"/>
              </a:defRPr>
            </a:lvl1pPr>
          </a:lstStyle>
          <a:p>
            <a:r>
              <a:rPr lang="en-US" smtClean="0"/>
              <a:t>Click to edit Master title style</a:t>
            </a:r>
            <a:endParaRPr lang="en-US" dirty="0"/>
          </a:p>
        </p:txBody>
      </p:sp>
      <p:sp>
        <p:nvSpPr>
          <p:cNvPr id="9" name="Footer Placeholder 8"/>
          <p:cNvSpPr>
            <a:spLocks noGrp="1"/>
          </p:cNvSpPr>
          <p:nvPr>
            <p:ph type="ftr" sz="quarter" idx="10"/>
          </p:nvPr>
        </p:nvSpPr>
        <p:spPr/>
        <p:txBody>
          <a:bodyPr/>
          <a:lstStyle>
            <a:lvl1pPr>
              <a:defRPr>
                <a:latin typeface="+mn-lt"/>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1FA28B7E-18C1-4152-A5C9-A50CD266A490}"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301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6484" y="2133600"/>
            <a:ext cx="3657600" cy="3869634"/>
          </a:xfrm>
        </p:spPr>
        <p:txBody>
          <a:bodyPr/>
          <a:lstStyle>
            <a:lvl1pPr>
              <a:defRPr/>
            </a:lvl1pPr>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800600" y="2133600"/>
            <a:ext cx="3657600" cy="3869634"/>
          </a:xfrm>
        </p:spPr>
        <p:txBody>
          <a:bodyPr/>
          <a:lstStyle>
            <a:lvl1pPr>
              <a:defRPr/>
            </a:lvl1pPr>
            <a:lvl2pPr>
              <a:defRPr/>
            </a:lvl2pPr>
            <a:lvl3pPr>
              <a:defRPr/>
            </a:lvl3pPr>
            <a:lvl4pPr>
              <a:defRPr/>
            </a:lvl4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0" name="Title 9"/>
          <p:cNvSpPr>
            <a:spLocks noGrp="1"/>
          </p:cNvSpPr>
          <p:nvPr>
            <p:ph type="title"/>
          </p:nvPr>
        </p:nvSpPr>
        <p:spPr/>
        <p:txBody>
          <a:bodyPr/>
          <a:lstStyle>
            <a:lvl1pPr>
              <a:defRPr/>
            </a:lvl1pPr>
          </a:lstStyle>
          <a:p>
            <a:r>
              <a:rPr lang="en-US" smtClean="0"/>
              <a:t>Click to edit Master title style</a:t>
            </a:r>
            <a:endParaRPr lang="en-US" dirty="0"/>
          </a:p>
        </p:txBody>
      </p:sp>
      <p:sp>
        <p:nvSpPr>
          <p:cNvPr id="11" name="Footer Placeholder 10"/>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2" name="Slide Number Placeholder 11"/>
          <p:cNvSpPr>
            <a:spLocks noGrp="1"/>
          </p:cNvSpPr>
          <p:nvPr>
            <p:ph type="sldNum" sz="quarter" idx="11"/>
          </p:nvPr>
        </p:nvSpPr>
        <p:spPr/>
        <p:txBody>
          <a:bodyPr/>
          <a:lstStyle/>
          <a:p>
            <a:pPr>
              <a:defRPr/>
            </a:pPr>
            <a:fld id="{B1C6BF40-DE55-4C38-817B-8EB687184736}" type="slidenum">
              <a:rPr lang="en-US" altLang="en-US" smtClean="0"/>
              <a:pPr>
                <a:defRPr/>
              </a:pPr>
              <a:t>‹#›</a:t>
            </a:fld>
            <a:endParaRPr lang="en-US" altLang="en-US" dirty="0"/>
          </a:p>
        </p:txBody>
      </p:sp>
    </p:spTree>
    <p:extLst>
      <p:ext uri="{BB962C8B-B14F-4D97-AF65-F5344CB8AC3E}">
        <p14:creationId xmlns:p14="http://schemas.microsoft.com/office/powerpoint/2010/main" val="420903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2579"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82579" y="2971799"/>
            <a:ext cx="3657600" cy="3007581"/>
          </a:xfrm>
        </p:spPr>
        <p:txBody>
          <a:bodyPr>
            <a:normAutofit/>
          </a:bodyPr>
          <a:lstStyle>
            <a:lvl1pPr>
              <a:defRPr sz="3200"/>
            </a:lvl1pPr>
            <a:lvl2pPr>
              <a:defRPr sz="2800"/>
            </a:lvl2pPr>
            <a:lvl3pPr>
              <a:defRPr sz="2400"/>
            </a:lvl3pPr>
            <a:lvl4pPr>
              <a:defRPr/>
            </a:lvl4pPr>
            <a:lvl5pPr>
              <a:defRPr/>
            </a:lvl5pPr>
          </a:lstStyle>
          <a:p>
            <a:pPr lvl="0"/>
            <a:r>
              <a:rPr lang="en-US" smtClean="0"/>
              <a:t>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800600"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00600" y="2971800"/>
            <a:ext cx="3657600" cy="3007580"/>
          </a:xfrm>
        </p:spPr>
        <p:txBody>
          <a:bodyPr>
            <a:normAutofit/>
          </a:bodyPr>
          <a:lstStyle>
            <a:lvl1pPr>
              <a:defRPr sz="3200"/>
            </a:lvl1pPr>
            <a:lvl2pPr>
              <a:defRPr sz="2800"/>
            </a:lvl2pPr>
            <a:lvl3pPr>
              <a:defRPr sz="2400"/>
            </a:lvl3pPr>
            <a:lvl4pPr>
              <a:defRPr/>
            </a:lvl4pPr>
            <a:lvl5pPr>
              <a:defRPr/>
            </a:lvl5pPr>
          </a:lstStyle>
          <a:p>
            <a:pPr lvl="0"/>
            <a:r>
              <a:rPr lang="en-US" smtClean="0"/>
              <a:t>Edit Master text styles</a:t>
            </a:r>
          </a:p>
          <a:p>
            <a:pPr lvl="1"/>
            <a:r>
              <a:rPr lang="en-US" smtClean="0"/>
              <a:t>Second level</a:t>
            </a:r>
          </a:p>
          <a:p>
            <a:pPr lvl="2"/>
            <a:r>
              <a:rPr lang="en-US" smtClean="0"/>
              <a:t>Third level</a:t>
            </a:r>
          </a:p>
        </p:txBody>
      </p:sp>
      <p:sp>
        <p:nvSpPr>
          <p:cNvPr id="10" name="Footer Placeholder 9"/>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1" name="Slide Number Placeholder 10"/>
          <p:cNvSpPr>
            <a:spLocks noGrp="1"/>
          </p:cNvSpPr>
          <p:nvPr>
            <p:ph type="sldNum" sz="quarter" idx="11"/>
          </p:nvPr>
        </p:nvSpPr>
        <p:spPr/>
        <p:txBody>
          <a:bodyPr/>
          <a:lstStyle/>
          <a:p>
            <a:pPr>
              <a:defRPr/>
            </a:pPr>
            <a:fld id="{428AA49A-1923-4334-947F-76456ECD353F}" type="slidenum">
              <a:rPr lang="en-US" altLang="en-US" smtClean="0"/>
              <a:pPr>
                <a:defRPr/>
              </a:pPr>
              <a:t>‹#›</a:t>
            </a:fld>
            <a:endParaRPr lang="en-US" altLang="en-US" dirty="0"/>
          </a:p>
        </p:txBody>
      </p:sp>
      <p:sp>
        <p:nvSpPr>
          <p:cNvPr id="12" name="Title 1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899786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p>
            <a:pPr>
              <a:defRPr/>
            </a:pPr>
            <a:fld id="{9A243EA5-C2FE-4B92-A649-BD0C6AA2329F}" type="slidenum">
              <a:rPr lang="en-US" altLang="en-US" smtClean="0"/>
              <a:pPr>
                <a:defRPr/>
              </a:pPr>
              <a:t>‹#›</a:t>
            </a:fld>
            <a:endParaRPr lang="en-US" alt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p:nvPr>
        </p:nvSpPr>
        <p:spPr>
          <a:xfrm>
            <a:off x="954505" y="4114800"/>
            <a:ext cx="7543800" cy="1879353"/>
          </a:xfrm>
        </p:spPr>
        <p:txBody>
          <a:bodyPr/>
          <a:lstStyle>
            <a:lvl1pPr>
              <a:defRPr/>
            </a:lvl1pPr>
            <a:lvl2pPr>
              <a:defRPr/>
            </a:lvl2pPr>
          </a:lstStyle>
          <a:p>
            <a:pPr lvl="0"/>
            <a:r>
              <a:rPr lang="en-US" smtClean="0"/>
              <a:t>Edit Master text styles</a:t>
            </a:r>
          </a:p>
          <a:p>
            <a:pPr lvl="1"/>
            <a:r>
              <a:rPr lang="en-US" smtClean="0"/>
              <a:t>Second level</a:t>
            </a:r>
          </a:p>
        </p:txBody>
      </p:sp>
      <p:sp>
        <p:nvSpPr>
          <p:cNvPr id="4" name="Picture Placeholder 3"/>
          <p:cNvSpPr>
            <a:spLocks noGrp="1"/>
          </p:cNvSpPr>
          <p:nvPr>
            <p:ph type="pic" sz="quarter" idx="15"/>
          </p:nvPr>
        </p:nvSpPr>
        <p:spPr>
          <a:xfrm>
            <a:off x="954505" y="2141538"/>
            <a:ext cx="7543800" cy="1879600"/>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387253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10" name="Slide Number Placeholder 9"/>
          <p:cNvSpPr>
            <a:spLocks noGrp="1"/>
          </p:cNvSpPr>
          <p:nvPr>
            <p:ph type="sldNum" sz="quarter" idx="11"/>
          </p:nvPr>
        </p:nvSpPr>
        <p:spPr/>
        <p:txBody>
          <a:bodyPr/>
          <a:lstStyle/>
          <a:p>
            <a:pPr>
              <a:defRPr/>
            </a:pPr>
            <a:fld id="{78752C26-8698-4C75-BB12-DFAB90F72BDD}" type="slidenum">
              <a:rPr lang="en-US" altLang="en-US" smtClean="0"/>
              <a:pPr>
                <a:defRPr/>
              </a:pPr>
              <a:t>‹#›</a:t>
            </a:fld>
            <a:endParaRPr lang="en-US" alt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1" name="Picture Placeholder 3"/>
          <p:cNvSpPr>
            <a:spLocks noGrp="1"/>
          </p:cNvSpPr>
          <p:nvPr>
            <p:ph type="pic" sz="quarter" idx="15"/>
          </p:nvPr>
        </p:nvSpPr>
        <p:spPr>
          <a:xfrm>
            <a:off x="950495" y="4124158"/>
            <a:ext cx="7543800" cy="1879600"/>
          </a:xfrm>
        </p:spPr>
        <p:txBody>
          <a:bodyPr/>
          <a:lstStyle>
            <a:lvl1pPr marL="0" indent="0">
              <a:buNone/>
              <a:defRPr/>
            </a:lvl1pPr>
          </a:lstStyle>
          <a:p>
            <a:r>
              <a:rPr lang="en-US" dirty="0" smtClean="0"/>
              <a:t>Click icon to add picture</a:t>
            </a:r>
            <a:endParaRPr lang="en-US" dirty="0"/>
          </a:p>
        </p:txBody>
      </p:sp>
      <p:sp>
        <p:nvSpPr>
          <p:cNvPr id="14" name="Text Placeholder 5"/>
          <p:cNvSpPr>
            <a:spLocks noGrp="1"/>
          </p:cNvSpPr>
          <p:nvPr>
            <p:ph type="body" sz="quarter" idx="16"/>
          </p:nvPr>
        </p:nvSpPr>
        <p:spPr>
          <a:xfrm>
            <a:off x="950495" y="2141661"/>
            <a:ext cx="7543800" cy="1879353"/>
          </a:xfrm>
        </p:spPr>
        <p:txBody>
          <a:bodyPr/>
          <a:lstStyle>
            <a:lvl1pPr>
              <a:defRPr/>
            </a:lvl1pPr>
            <a:lvl2pPr>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547649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4" name="Slide Number Placeholder 3"/>
          <p:cNvSpPr>
            <a:spLocks noGrp="1"/>
          </p:cNvSpPr>
          <p:nvPr>
            <p:ph type="sldNum" sz="quarter" idx="11"/>
          </p:nvPr>
        </p:nvSpPr>
        <p:spPr/>
        <p:txBody>
          <a:bodyPr/>
          <a:lstStyle/>
          <a:p>
            <a:pPr>
              <a:defRPr/>
            </a:pPr>
            <a:fld id="{8B4613B6-0822-4DAB-B03D-2B0BA9716198}" type="slidenum">
              <a:rPr lang="en-US" altLang="en-US" smtClean="0"/>
              <a:pPr>
                <a:defRPr/>
              </a:pPr>
              <a:t>‹#›</a:t>
            </a:fld>
            <a:endParaRPr lang="en-US" altLang="en-US" dirty="0"/>
          </a:p>
        </p:txBody>
      </p:sp>
    </p:spTree>
    <p:extLst>
      <p:ext uri="{BB962C8B-B14F-4D97-AF65-F5344CB8AC3E}">
        <p14:creationId xmlns:p14="http://schemas.microsoft.com/office/powerpoint/2010/main" val="1909470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pPr>
              <a:defRPr/>
            </a:pPr>
            <a:fld id="{462CD6DB-6121-4E62-8A1A-087848F930A1}" type="slidenum">
              <a:rPr lang="en-US" altLang="en-US" smtClean="0"/>
              <a:pPr>
                <a:defRPr/>
              </a:pPr>
              <a:t>‹#›</a:t>
            </a:fld>
            <a:endParaRPr lang="en-US" altLang="en-US" dirty="0"/>
          </a:p>
        </p:txBody>
      </p:sp>
    </p:spTree>
    <p:extLst>
      <p:ext uri="{BB962C8B-B14F-4D97-AF65-F5344CB8AC3E}">
        <p14:creationId xmlns:p14="http://schemas.microsoft.com/office/powerpoint/2010/main" val="3061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a:solidFill>
            <a:srgbClr val="67202F"/>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54504" y="2133600"/>
            <a:ext cx="75438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6"/>
          <p:cNvSpPr>
            <a:spLocks noGrp="1"/>
          </p:cNvSpPr>
          <p:nvPr>
            <p:ph type="ftr" sz="quarter" idx="3"/>
          </p:nvPr>
        </p:nvSpPr>
        <p:spPr>
          <a:xfrm>
            <a:off x="1494351" y="6213227"/>
            <a:ext cx="345136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anose="020B0604030504040204" pitchFamily="34" charset="0"/>
                <a:cs typeface="Verdana" panose="020B0604030504040204" pitchFamily="34" charset="0"/>
              </a:defRPr>
            </a:lvl1pPr>
          </a:lstStyle>
          <a:p>
            <a:pPr>
              <a:defRPr/>
            </a:pPr>
            <a:r>
              <a:rPr lang="en-US" dirty="0" smtClean="0"/>
              <a:t>NTTC Training - TY2016</a:t>
            </a:r>
            <a:endParaRPr lang="en-US" dirty="0"/>
          </a:p>
        </p:txBody>
      </p:sp>
      <p:sp>
        <p:nvSpPr>
          <p:cNvPr id="10" name="Slide Number Placeholder 9"/>
          <p:cNvSpPr>
            <a:spLocks noGrp="1"/>
          </p:cNvSpPr>
          <p:nvPr>
            <p:ph type="sldNum" sz="quarter" idx="4"/>
          </p:nvPr>
        </p:nvSpPr>
        <p:spPr>
          <a:xfrm>
            <a:off x="628650" y="6213227"/>
            <a:ext cx="635607"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pPr>
              <a:defRPr/>
            </a:pPr>
            <a:fld id="{ACDBC75A-8340-44E8-98EA-256BCF3669FC}" type="slidenum">
              <a:rPr lang="en-US" altLang="en-US" smtClean="0"/>
              <a:pPr>
                <a:defRPr/>
              </a:pPr>
              <a:t>‹#›</a:t>
            </a:fld>
            <a:endParaRPr lang="en-US" altLang="en-US" dirty="0"/>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2915" y="6274283"/>
            <a:ext cx="2732435" cy="243012"/>
          </a:xfrm>
          <a:prstGeom prst="rect">
            <a:avLst/>
          </a:prstGeom>
        </p:spPr>
      </p:pic>
    </p:spTree>
    <p:extLst>
      <p:ext uri="{BB962C8B-B14F-4D97-AF65-F5344CB8AC3E}">
        <p14:creationId xmlns:p14="http://schemas.microsoft.com/office/powerpoint/2010/main" val="3639224756"/>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 id="2147484611" r:id="rId8"/>
  </p:sldLayoutIdLst>
  <p:timing>
    <p:tnLst>
      <p:par>
        <p:cTn id="1" dur="indefinite" restart="never" nodeType="tmRoot"/>
      </p:par>
    </p:tnLst>
  </p:timing>
  <p:hf hdr="0" dt="0"/>
  <p:txStyles>
    <p:titleStyle>
      <a:lvl1pPr marL="55563" indent="0" algn="l" defTabSz="914400" rtl="0" eaLnBrk="1" latinLnBrk="0" hangingPunct="1">
        <a:lnSpc>
          <a:spcPct val="90000"/>
        </a:lnSpc>
        <a:spcBef>
          <a:spcPct val="0"/>
        </a:spcBef>
        <a:buNone/>
        <a:defRPr sz="4800" b="1" kern="1200">
          <a:solidFill>
            <a:schemeClr val="bg1"/>
          </a:solidFill>
          <a:latin typeface="+mn-lt"/>
          <a:ea typeface="Verdana" panose="020B0604030504040204" pitchFamily="34" charset="0"/>
          <a:cs typeface="Verdana" panose="020B0604030504040204" pitchFamily="34" charset="0"/>
        </a:defRPr>
      </a:lvl1pPr>
    </p:titleStyle>
    <p:bodyStyle>
      <a:lvl1pPr marL="344488" indent="-344488" algn="l" defTabSz="914400" rtl="0" eaLnBrk="1" latinLnBrk="0" hangingPunct="1">
        <a:lnSpc>
          <a:spcPct val="100000"/>
        </a:lnSpc>
        <a:spcBef>
          <a:spcPts val="1000"/>
        </a:spcBef>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858838" indent="-288925" algn="l" defTabSz="914400" rtl="0" eaLnBrk="1" latinLnBrk="0" hangingPunct="1">
        <a:lnSpc>
          <a:spcPct val="100000"/>
        </a:lnSpc>
        <a:spcBef>
          <a:spcPts val="500"/>
        </a:spcBef>
        <a:buClr>
          <a:schemeClr val="accent6">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316038" indent="-228600" algn="l" defTabSz="914400" rtl="0" eaLnBrk="1" latinLnBrk="0" hangingPunct="1">
        <a:lnSpc>
          <a:spcPct val="100000"/>
        </a:lnSpc>
        <a:spcBef>
          <a:spcPts val="500"/>
        </a:spcBef>
        <a:buClr>
          <a:schemeClr val="accent5">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44">
          <p15:clr>
            <a:srgbClr val="F26B43"/>
          </p15:clr>
        </p15:guide>
        <p15:guide id="2" pos="384">
          <p15:clr>
            <a:srgbClr val="F26B43"/>
          </p15:clr>
        </p15:guide>
        <p15:guide id="3" orient="horz" pos="1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r>
              <a:rPr lang="en-US" altLang="en-US" dirty="0" smtClean="0"/>
              <a:t>Screening and Interviewing</a:t>
            </a:r>
          </a:p>
        </p:txBody>
      </p:sp>
      <p:sp>
        <p:nvSpPr>
          <p:cNvPr id="3" name="Subtitle 2"/>
          <p:cNvSpPr>
            <a:spLocks noGrp="1"/>
          </p:cNvSpPr>
          <p:nvPr>
            <p:ph type="subTitle" idx="1"/>
          </p:nvPr>
        </p:nvSpPr>
        <p:spPr/>
        <p:txBody>
          <a:bodyPr>
            <a:normAutofit fontScale="55000" lnSpcReduction="20000"/>
          </a:bodyPr>
          <a:lstStyle/>
          <a:p>
            <a:r>
              <a:rPr lang="en-US" altLang="en-US" dirty="0" smtClean="0"/>
              <a:t>Form 13614-C</a:t>
            </a:r>
          </a:p>
          <a:p>
            <a:r>
              <a:rPr lang="en-US" altLang="en-US" dirty="0" smtClean="0"/>
              <a:t>Pub 4012 – 13614-C Job Aid</a:t>
            </a:r>
          </a:p>
          <a:p>
            <a:r>
              <a:rPr lang="en-US" altLang="en-US" dirty="0" smtClean="0"/>
              <a:t>Pub 5101 – Intake/Interview And Quality Review Training</a:t>
            </a:r>
          </a:p>
          <a:p>
            <a:endParaRPr lang="en-US" dirty="0"/>
          </a:p>
        </p:txBody>
      </p:sp>
      <p:pic>
        <p:nvPicPr>
          <p:cNvPr id="5126" name="Picture 5" descr="C:\Users\Steve\AppData\Local\Microsoft\Windows\Temporary Internet Files\Content.IE5\B8CB35FU\MC9003325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0827" y="2863935"/>
            <a:ext cx="25304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IRS Intake/Interview Sheet – </a:t>
            </a:r>
            <a:br>
              <a:rPr lang="en-US" altLang="en-US" dirty="0" smtClean="0"/>
            </a:br>
            <a:r>
              <a:rPr lang="en-US" altLang="en-US" dirty="0" smtClean="0"/>
              <a:t>Form 13614-C</a:t>
            </a:r>
          </a:p>
        </p:txBody>
      </p:sp>
      <p:sp>
        <p:nvSpPr>
          <p:cNvPr id="29699" name="Content Placeholder 5"/>
          <p:cNvSpPr>
            <a:spLocks noGrp="1"/>
          </p:cNvSpPr>
          <p:nvPr>
            <p:ph sz="quarter" idx="12"/>
          </p:nvPr>
        </p:nvSpPr>
        <p:spPr/>
        <p:txBody>
          <a:bodyPr>
            <a:normAutofit fontScale="77500" lnSpcReduction="20000"/>
          </a:bodyPr>
          <a:lstStyle/>
          <a:p>
            <a:r>
              <a:rPr lang="en-US" altLang="en-US" dirty="0" smtClean="0"/>
              <a:t>Before starting return, volunteer should:</a:t>
            </a:r>
          </a:p>
          <a:p>
            <a:pPr lvl="1"/>
            <a:r>
              <a:rPr lang="en-US" altLang="en-US" dirty="0" smtClean="0"/>
              <a:t>Make sure all questions on 13614-C have been answered by the taxpayer</a:t>
            </a:r>
          </a:p>
          <a:p>
            <a:pPr lvl="1"/>
            <a:r>
              <a:rPr lang="en-US" altLang="en-US" dirty="0" smtClean="0"/>
              <a:t>Change “Unsure” answers to “Yes” or “No” based on answers to interview questions</a:t>
            </a:r>
          </a:p>
          <a:p>
            <a:pPr lvl="1"/>
            <a:r>
              <a:rPr lang="en-US" altLang="en-US" dirty="0" smtClean="0"/>
              <a:t>Verify that the return is in scope</a:t>
            </a:r>
          </a:p>
          <a:p>
            <a:pPr lvl="1"/>
            <a:r>
              <a:rPr lang="en-US" altLang="en-US" dirty="0" smtClean="0"/>
              <a:t>Verify return is within volunteer’s certification and training level</a:t>
            </a:r>
          </a:p>
          <a:p>
            <a:pPr lvl="1"/>
            <a:r>
              <a:rPr lang="en-US" altLang="en-US" dirty="0" smtClean="0"/>
              <a:t>	Complete </a:t>
            </a:r>
            <a:r>
              <a:rPr lang="en-US" altLang="en-US" dirty="0"/>
              <a:t>those areas that are the responsibility of the volunteer (gray shade)</a:t>
            </a:r>
          </a:p>
          <a:p>
            <a:endParaRPr lang="en-US" altLang="en-US" dirty="0" smtClean="0"/>
          </a:p>
          <a:p>
            <a:endParaRPr lang="en-US" altLang="en-US" dirty="0" smtClean="0"/>
          </a:p>
        </p:txBody>
      </p:sp>
      <p:sp>
        <p:nvSpPr>
          <p:cNvPr id="7" name="Footer Placeholder 6"/>
          <p:cNvSpPr>
            <a:spLocks noGrp="1"/>
          </p:cNvSpPr>
          <p:nvPr>
            <p:ph type="ftr" sz="quarter" idx="10"/>
          </p:nvPr>
        </p:nvSpPr>
        <p:spPr/>
        <p:txBody>
          <a:bodyPr/>
          <a:lstStyle/>
          <a:p>
            <a:pPr>
              <a:defRPr/>
            </a:pPr>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pPr>
              <a:defRPr/>
            </a:pPr>
            <a:fld id="{1FA28B7E-18C1-4152-A5C9-A50CD266A490}" type="slidenum">
              <a:rPr lang="en-US" altLang="en-US" smtClean="0"/>
              <a:pPr>
                <a:defRPr/>
              </a:pPr>
              <a:t>10</a:t>
            </a:fld>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Note…</a:t>
            </a:r>
          </a:p>
        </p:txBody>
      </p:sp>
      <p:sp>
        <p:nvSpPr>
          <p:cNvPr id="30723" name="Content Placeholder 2"/>
          <p:cNvSpPr>
            <a:spLocks noGrp="1"/>
          </p:cNvSpPr>
          <p:nvPr>
            <p:ph sz="quarter" idx="12"/>
          </p:nvPr>
        </p:nvSpPr>
        <p:spPr/>
        <p:txBody>
          <a:bodyPr>
            <a:normAutofit fontScale="92500" lnSpcReduction="20000"/>
          </a:bodyPr>
          <a:lstStyle/>
          <a:p>
            <a:r>
              <a:rPr lang="en-US" altLang="en-US" dirty="0" smtClean="0"/>
              <a:t>If the site has a Client Facilitator, he/she can ensure that Intake Sheet is completed before release to Counselor</a:t>
            </a:r>
          </a:p>
          <a:p>
            <a:r>
              <a:rPr lang="en-US" altLang="en-US" dirty="0" smtClean="0"/>
              <a:t>Counselor must still </a:t>
            </a:r>
          </a:p>
          <a:p>
            <a:pPr lvl="1"/>
            <a:r>
              <a:rPr lang="en-US" altLang="en-US" dirty="0" smtClean="0"/>
              <a:t>Review entire sheet with taxpayer</a:t>
            </a:r>
          </a:p>
          <a:p>
            <a:pPr lvl="1"/>
            <a:r>
              <a:rPr lang="en-US" altLang="en-US" dirty="0" smtClean="0"/>
              <a:t>Ask appropriate questions to verify accuracy of all information</a:t>
            </a:r>
          </a:p>
        </p:txBody>
      </p:sp>
      <p:sp>
        <p:nvSpPr>
          <p:cNvPr id="7" name="Footer Placeholder 6"/>
          <p:cNvSpPr>
            <a:spLocks noGrp="1"/>
          </p:cNvSpPr>
          <p:nvPr>
            <p:ph type="ftr" sz="quarter" idx="10"/>
          </p:nvPr>
        </p:nvSpPr>
        <p:spPr/>
        <p:txBody>
          <a:bodyPr/>
          <a:lstStyle/>
          <a:p>
            <a:pPr>
              <a:defRPr/>
            </a:pPr>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pPr>
              <a:defRPr/>
            </a:pPr>
            <a:fld id="{1FA28B7E-18C1-4152-A5C9-A50CD266A490}" type="slidenum">
              <a:rPr lang="en-US" altLang="en-US" smtClean="0"/>
              <a:pPr>
                <a:defRPr/>
              </a:pPr>
              <a:t>11</a:t>
            </a:fld>
            <a:endParaRPr lang="en-US"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Step – Screen for Eligibility</a:t>
            </a:r>
            <a:endParaRPr lang="en-US" dirty="0"/>
          </a:p>
        </p:txBody>
      </p:sp>
      <p:sp>
        <p:nvSpPr>
          <p:cNvPr id="32771" name="Content Placeholder 2"/>
          <p:cNvSpPr>
            <a:spLocks noGrp="1"/>
          </p:cNvSpPr>
          <p:nvPr>
            <p:ph sz="quarter" idx="12"/>
          </p:nvPr>
        </p:nvSpPr>
        <p:spPr/>
        <p:txBody>
          <a:bodyPr>
            <a:normAutofit fontScale="85000" lnSpcReduction="20000"/>
          </a:bodyPr>
          <a:lstStyle/>
          <a:p>
            <a:r>
              <a:rPr lang="en-US" altLang="en-US" dirty="0" smtClean="0"/>
              <a:t>Confirm identity of taxpayers with photo ID</a:t>
            </a:r>
          </a:p>
          <a:p>
            <a:pPr lvl="1"/>
            <a:r>
              <a:rPr lang="en-US" altLang="en-US" dirty="0" smtClean="0"/>
              <a:t>LC approval required for exceptions, should be very rare</a:t>
            </a:r>
          </a:p>
          <a:p>
            <a:pPr lvl="1"/>
            <a:r>
              <a:rPr lang="en-US" altLang="en-US" dirty="0" smtClean="0"/>
              <a:t>Personal verification of ID by counselor</a:t>
            </a:r>
          </a:p>
          <a:p>
            <a:r>
              <a:rPr lang="en-US" altLang="en-US" dirty="0" smtClean="0"/>
              <a:t>Confirm Social Security or other taxpayer identification number for every person listed on the return</a:t>
            </a:r>
          </a:p>
        </p:txBody>
      </p:sp>
      <p:sp>
        <p:nvSpPr>
          <p:cNvPr id="7" name="Footer Placeholder 6"/>
          <p:cNvSpPr>
            <a:spLocks noGrp="1"/>
          </p:cNvSpPr>
          <p:nvPr>
            <p:ph type="ftr" sz="quarter" idx="10"/>
          </p:nvPr>
        </p:nvSpPr>
        <p:spPr/>
        <p:txBody>
          <a:bodyPr/>
          <a:lstStyle/>
          <a:p>
            <a:pPr>
              <a:defRPr/>
            </a:pPr>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pPr>
              <a:defRPr/>
            </a:pPr>
            <a:fld id="{1FA28B7E-18C1-4152-A5C9-A50CD266A490}" type="slidenum">
              <a:rPr lang="en-US" altLang="en-US" smtClean="0"/>
              <a:pPr>
                <a:defRPr/>
              </a:pPr>
              <a:t>12</a:t>
            </a:fld>
            <a:endParaRPr lang="en-US"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Taxpayer Identification Number</a:t>
            </a:r>
            <a:endParaRPr lang="en-US" dirty="0"/>
          </a:p>
        </p:txBody>
      </p:sp>
      <p:sp>
        <p:nvSpPr>
          <p:cNvPr id="34819" name="Content Placeholder 6"/>
          <p:cNvSpPr>
            <a:spLocks noGrp="1"/>
          </p:cNvSpPr>
          <p:nvPr>
            <p:ph sz="quarter" idx="12"/>
          </p:nvPr>
        </p:nvSpPr>
        <p:spPr>
          <a:xfrm>
            <a:off x="954504" y="1828800"/>
            <a:ext cx="7543800" cy="4343400"/>
          </a:xfrm>
        </p:spPr>
        <p:txBody>
          <a:bodyPr>
            <a:normAutofit fontScale="85000" lnSpcReduction="20000"/>
          </a:bodyPr>
          <a:lstStyle/>
          <a:p>
            <a:r>
              <a:rPr lang="en-US" altLang="en-US" dirty="0" smtClean="0"/>
              <a:t>Best – Social Security card or ITIN (Individual Taxpayer Identification Number) letter</a:t>
            </a:r>
          </a:p>
          <a:p>
            <a:r>
              <a:rPr lang="en-US" altLang="en-US" dirty="0" smtClean="0"/>
              <a:t>Alternatives </a:t>
            </a:r>
          </a:p>
          <a:p>
            <a:pPr lvl="1"/>
            <a:r>
              <a:rPr lang="en-US" altLang="en-US" dirty="0" smtClean="0"/>
              <a:t>Other documents issued by Social Security Administration such as SSA-1099 or Social Security Administration letter -OR-</a:t>
            </a:r>
          </a:p>
          <a:p>
            <a:pPr lvl="1"/>
            <a:r>
              <a:rPr lang="en-US" altLang="en-US" dirty="0" smtClean="0"/>
              <a:t>A review of the taxpayer’s copy of last year’s return</a:t>
            </a:r>
          </a:p>
        </p:txBody>
      </p:sp>
      <p:sp>
        <p:nvSpPr>
          <p:cNvPr id="5" name="Footer Placeholder 4"/>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1FA28B7E-18C1-4152-A5C9-A50CD266A490}" type="slidenum">
              <a:rPr lang="en-US" altLang="en-US" smtClean="0"/>
              <a:pPr>
                <a:defRPr/>
              </a:pPr>
              <a:t>13</a:t>
            </a:fld>
            <a:endParaRPr lang="en-US"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for Eligibility</a:t>
            </a:r>
            <a:endParaRPr lang="en-US" dirty="0"/>
          </a:p>
        </p:txBody>
      </p:sp>
      <p:sp>
        <p:nvSpPr>
          <p:cNvPr id="36867" name="Content Placeholder 2"/>
          <p:cNvSpPr>
            <a:spLocks noGrp="1"/>
          </p:cNvSpPr>
          <p:nvPr>
            <p:ph sz="quarter" idx="12"/>
          </p:nvPr>
        </p:nvSpPr>
        <p:spPr/>
        <p:txBody>
          <a:bodyPr>
            <a:normAutofit fontScale="85000" lnSpcReduction="20000"/>
          </a:bodyPr>
          <a:lstStyle/>
          <a:p>
            <a:r>
              <a:rPr lang="en-US" altLang="en-US" dirty="0" smtClean="0"/>
              <a:t>Review Intake Sheet for any out of scope items</a:t>
            </a:r>
          </a:p>
          <a:p>
            <a:r>
              <a:rPr lang="en-US" altLang="en-US" dirty="0" smtClean="0"/>
              <a:t>Sort taxpayers’ documents for sources of income and expenses</a:t>
            </a:r>
          </a:p>
          <a:p>
            <a:pPr lvl="1"/>
            <a:r>
              <a:rPr lang="en-US" altLang="en-US" dirty="0" smtClean="0"/>
              <a:t>Note: </a:t>
            </a:r>
            <a:r>
              <a:rPr lang="en-US" altLang="en-US" dirty="0" smtClean="0">
                <a:solidFill>
                  <a:srgbClr val="0000FF"/>
                </a:solidFill>
              </a:rPr>
              <a:t>verify tax year</a:t>
            </a:r>
          </a:p>
          <a:p>
            <a:pPr lvl="1"/>
            <a:r>
              <a:rPr lang="en-US" altLang="en-US" dirty="0" smtClean="0"/>
              <a:t>Review for any out of scope items by using the AARP TaxAide Scope Manual</a:t>
            </a:r>
          </a:p>
          <a:p>
            <a:pPr lvl="1"/>
            <a:r>
              <a:rPr lang="en-US" altLang="en-US" dirty="0" smtClean="0"/>
              <a:t>Begin interview process</a:t>
            </a:r>
          </a:p>
        </p:txBody>
      </p:sp>
      <p:sp>
        <p:nvSpPr>
          <p:cNvPr id="7" name="Footer Placeholder 6"/>
          <p:cNvSpPr>
            <a:spLocks noGrp="1"/>
          </p:cNvSpPr>
          <p:nvPr>
            <p:ph type="ftr" sz="quarter" idx="10"/>
          </p:nvPr>
        </p:nvSpPr>
        <p:spPr/>
        <p:txBody>
          <a:bodyPr/>
          <a:lstStyle/>
          <a:p>
            <a:pPr>
              <a:defRPr/>
            </a:pPr>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pPr>
              <a:defRPr/>
            </a:pPr>
            <a:fld id="{1FA28B7E-18C1-4152-A5C9-A50CD266A490}" type="slidenum">
              <a:rPr lang="en-US" altLang="en-US" smtClean="0"/>
              <a:pPr>
                <a:defRPr/>
              </a:pPr>
              <a:t>14</a:t>
            </a:fld>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Interview Process</a:t>
            </a:r>
            <a:endParaRPr lang="en-US" dirty="0"/>
          </a:p>
        </p:txBody>
      </p:sp>
      <p:sp>
        <p:nvSpPr>
          <p:cNvPr id="3" name="Content Placeholder 2"/>
          <p:cNvSpPr>
            <a:spLocks noGrp="1"/>
          </p:cNvSpPr>
          <p:nvPr>
            <p:ph sz="quarter" idx="12"/>
          </p:nvPr>
        </p:nvSpPr>
        <p:spPr>
          <a:xfrm>
            <a:off x="954504" y="2133599"/>
            <a:ext cx="7543800" cy="4079627"/>
          </a:xfrm>
        </p:spPr>
        <p:txBody>
          <a:bodyPr>
            <a:normAutofit fontScale="85000" lnSpcReduction="20000"/>
          </a:bodyPr>
          <a:lstStyle/>
          <a:p>
            <a:r>
              <a:rPr lang="en-US" altLang="en-US" dirty="0" smtClean="0"/>
              <a:t>Stress to taxpayers that</a:t>
            </a:r>
          </a:p>
          <a:p>
            <a:pPr lvl="1"/>
            <a:r>
              <a:rPr lang="en-US" altLang="en-US" dirty="0" smtClean="0"/>
              <a:t>It’s their return and they are responsible for accuracy of all data provided </a:t>
            </a:r>
          </a:p>
          <a:p>
            <a:pPr lvl="1"/>
            <a:r>
              <a:rPr lang="en-US" altLang="en-US" dirty="0" smtClean="0"/>
              <a:t>They must have accurate and complete records if audited by IRS</a:t>
            </a:r>
          </a:p>
          <a:p>
            <a:r>
              <a:rPr lang="en-US" altLang="en-US" dirty="0" smtClean="0"/>
              <a:t>Review Intake Sheet and confirm/clarify all Yes, No or Unsure answers </a:t>
            </a:r>
          </a:p>
        </p:txBody>
      </p:sp>
      <p:sp>
        <p:nvSpPr>
          <p:cNvPr id="8" name="Footer Placeholder 7"/>
          <p:cNvSpPr>
            <a:spLocks noGrp="1"/>
          </p:cNvSpPr>
          <p:nvPr>
            <p:ph type="ftr" sz="quarter" idx="10"/>
          </p:nvPr>
        </p:nvSpPr>
        <p:spPr/>
        <p:txBody>
          <a:bodyPr/>
          <a:lstStyle/>
          <a:p>
            <a:pPr>
              <a:defRPr/>
            </a:pPr>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pPr>
              <a:defRPr/>
            </a:pPr>
            <a:fld id="{1FA28B7E-18C1-4152-A5C9-A50CD266A490}" type="slidenum">
              <a:rPr lang="en-US" altLang="en-US" smtClean="0"/>
              <a:pPr>
                <a:defRPr/>
              </a:pPr>
              <a:t>15</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Interview Process</a:t>
            </a:r>
            <a:endParaRPr lang="en-US" dirty="0"/>
          </a:p>
        </p:txBody>
      </p:sp>
      <p:sp>
        <p:nvSpPr>
          <p:cNvPr id="3" name="Content Placeholder 2"/>
          <p:cNvSpPr>
            <a:spLocks noGrp="1"/>
          </p:cNvSpPr>
          <p:nvPr>
            <p:ph sz="quarter" idx="12"/>
          </p:nvPr>
        </p:nvSpPr>
        <p:spPr/>
        <p:txBody>
          <a:bodyPr>
            <a:normAutofit fontScale="92500" lnSpcReduction="20000"/>
          </a:bodyPr>
          <a:lstStyle/>
          <a:p>
            <a:r>
              <a:rPr lang="en-US" altLang="en-US" dirty="0" smtClean="0"/>
              <a:t>Update Intake Sheet with all missing or corrected information</a:t>
            </a:r>
          </a:p>
          <a:p>
            <a:r>
              <a:rPr lang="en-US" altLang="en-US" dirty="0" smtClean="0"/>
              <a:t>Use the Intake Sheet to guide your discussion with the taxpayer</a:t>
            </a:r>
          </a:p>
          <a:p>
            <a:r>
              <a:rPr lang="en-US" altLang="en-US" dirty="0" smtClean="0"/>
              <a:t>Add notes on Intake Sheet during interview to help Quality Reviewer determine if return is accurate</a:t>
            </a:r>
          </a:p>
          <a:p>
            <a:endParaRPr lang="en-US" altLang="en-US" dirty="0" smtClean="0"/>
          </a:p>
          <a:p>
            <a:endParaRPr lang="en-US" altLang="en-US" dirty="0" smtClean="0"/>
          </a:p>
        </p:txBody>
      </p:sp>
      <p:sp>
        <p:nvSpPr>
          <p:cNvPr id="8" name="Footer Placeholder 7"/>
          <p:cNvSpPr>
            <a:spLocks noGrp="1"/>
          </p:cNvSpPr>
          <p:nvPr>
            <p:ph type="ftr" sz="quarter" idx="10"/>
          </p:nvPr>
        </p:nvSpPr>
        <p:spPr/>
        <p:txBody>
          <a:bodyPr/>
          <a:lstStyle/>
          <a:p>
            <a:pPr>
              <a:defRPr/>
            </a:pPr>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pPr>
              <a:defRPr/>
            </a:pPr>
            <a:fld id="{1FA28B7E-18C1-4152-A5C9-A50CD266A490}" type="slidenum">
              <a:rPr lang="en-US" altLang="en-US" smtClean="0"/>
              <a:pPr>
                <a:defRPr/>
              </a:pPr>
              <a:t>16</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44780" y="11430"/>
            <a:ext cx="8854440" cy="6835140"/>
          </a:xfrm>
          <a:prstGeom prst="rect">
            <a:avLst/>
          </a:prstGeom>
        </p:spPr>
      </p:pic>
      <p:sp>
        <p:nvSpPr>
          <p:cNvPr id="5" name="Rectangle 4"/>
          <p:cNvSpPr/>
          <p:nvPr/>
        </p:nvSpPr>
        <p:spPr>
          <a:xfrm>
            <a:off x="5943600" y="4860925"/>
            <a:ext cx="3014663" cy="1828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US" altLang="en-US" dirty="0" smtClean="0">
              <a:solidFill>
                <a:srgbClr val="FFFFFF"/>
              </a:solidFill>
            </a:endParaRPr>
          </a:p>
        </p:txBody>
      </p:sp>
      <p:sp>
        <p:nvSpPr>
          <p:cNvPr id="8" name="Footer Placeholder 7"/>
          <p:cNvSpPr>
            <a:spLocks noGrp="1"/>
          </p:cNvSpPr>
          <p:nvPr>
            <p:ph type="ftr" sz="quarter" idx="10"/>
          </p:nvPr>
        </p:nvSpPr>
        <p:spPr/>
        <p:txBody>
          <a:bodyPr/>
          <a:lstStyle/>
          <a:p>
            <a:pPr>
              <a:defRPr/>
            </a:pPr>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pPr>
              <a:defRPr/>
            </a:pPr>
            <a:fld id="{462CD6DB-6121-4E62-8A1A-087848F930A1}" type="slidenum">
              <a:rPr lang="en-US" altLang="en-US" smtClean="0"/>
              <a:pPr>
                <a:defRPr/>
              </a:pPr>
              <a:t>17</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40970" y="26670"/>
            <a:ext cx="8862060" cy="6804660"/>
          </a:xfrm>
          <a:prstGeom prst="rect">
            <a:avLst/>
          </a:prstGeom>
        </p:spPr>
      </p:pic>
      <p:sp>
        <p:nvSpPr>
          <p:cNvPr id="7" name="Footer Placeholder 6"/>
          <p:cNvSpPr>
            <a:spLocks noGrp="1"/>
          </p:cNvSpPr>
          <p:nvPr>
            <p:ph type="ftr" sz="quarter" idx="10"/>
          </p:nvPr>
        </p:nvSpPr>
        <p:spPr/>
        <p:txBody>
          <a:bodyPr/>
          <a:lstStyle/>
          <a:p>
            <a:pPr>
              <a:defRPr/>
            </a:pPr>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pPr>
              <a:defRPr/>
            </a:pPr>
            <a:fld id="{462CD6DB-6121-4E62-8A1A-087848F930A1}" type="slidenum">
              <a:rPr lang="en-US" altLang="en-US" smtClean="0"/>
              <a:pPr>
                <a:defRPr/>
              </a:pPr>
              <a:t>18</a:t>
            </a:fld>
            <a:endParaRPr lang="en-U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63830" y="-30480"/>
            <a:ext cx="8816340" cy="6918960"/>
          </a:xfrm>
          <a:prstGeom prst="rect">
            <a:avLst/>
          </a:prstGeom>
        </p:spPr>
      </p:pic>
      <p:sp>
        <p:nvSpPr>
          <p:cNvPr id="5" name="Rectangle 4"/>
          <p:cNvSpPr/>
          <p:nvPr/>
        </p:nvSpPr>
        <p:spPr>
          <a:xfrm>
            <a:off x="119377" y="2133600"/>
            <a:ext cx="8869680" cy="167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endParaRPr lang="en-US" altLang="en-US" dirty="0" smtClean="0">
              <a:solidFill>
                <a:srgbClr val="FFFFFF"/>
              </a:solidFill>
            </a:endParaRPr>
          </a:p>
        </p:txBody>
      </p:sp>
      <p:sp>
        <p:nvSpPr>
          <p:cNvPr id="8" name="Footer Placeholder 7"/>
          <p:cNvSpPr>
            <a:spLocks noGrp="1"/>
          </p:cNvSpPr>
          <p:nvPr>
            <p:ph type="ftr" sz="quarter" idx="10"/>
          </p:nvPr>
        </p:nvSpPr>
        <p:spPr/>
        <p:txBody>
          <a:bodyPr/>
          <a:lstStyle/>
          <a:p>
            <a:pPr>
              <a:defRPr/>
            </a:pPr>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pPr>
              <a:defRPr/>
            </a:pPr>
            <a:fld id="{462CD6DB-6121-4E62-8A1A-087848F930A1}" type="slidenum">
              <a:rPr lang="en-US" altLang="en-US" smtClean="0"/>
              <a:pPr>
                <a:defRPr/>
              </a:pPr>
              <a:t>19</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and Interviewing</a:t>
            </a:r>
            <a:endParaRPr lang="en-US" dirty="0"/>
          </a:p>
        </p:txBody>
      </p:sp>
      <p:sp>
        <p:nvSpPr>
          <p:cNvPr id="14339" name="Content Placeholder 2"/>
          <p:cNvSpPr>
            <a:spLocks noGrp="1"/>
          </p:cNvSpPr>
          <p:nvPr>
            <p:ph sz="quarter" idx="12"/>
          </p:nvPr>
        </p:nvSpPr>
        <p:spPr/>
        <p:txBody>
          <a:bodyPr>
            <a:normAutofit fontScale="70000" lnSpcReduction="20000"/>
          </a:bodyPr>
          <a:lstStyle/>
          <a:p>
            <a:r>
              <a:rPr lang="en-US" altLang="en-US" dirty="0" smtClean="0"/>
              <a:t>IRS site reviews consistently recognizes that the interview process has been a significant weak area. </a:t>
            </a:r>
          </a:p>
          <a:p>
            <a:r>
              <a:rPr lang="en-US" altLang="en-US" dirty="0" smtClean="0"/>
              <a:t>Deficiencies include:</a:t>
            </a:r>
          </a:p>
          <a:p>
            <a:pPr lvl="1"/>
            <a:r>
              <a:rPr lang="en-US" altLang="en-US" dirty="0" smtClean="0"/>
              <a:t>Failure to use the Intake Sheet (Form 13614-C) </a:t>
            </a:r>
          </a:p>
          <a:p>
            <a:pPr lvl="1"/>
            <a:r>
              <a:rPr lang="en-US" altLang="en-US" dirty="0" smtClean="0"/>
              <a:t>Failure to update the Intake Sheet when incomplete or when corrections are noted</a:t>
            </a:r>
          </a:p>
          <a:p>
            <a:pPr lvl="1"/>
            <a:r>
              <a:rPr lang="en-US" altLang="en-US" dirty="0" smtClean="0"/>
              <a:t>Little or no engagement with the taxpayer</a:t>
            </a:r>
          </a:p>
          <a:p>
            <a:pPr lvl="1"/>
            <a:r>
              <a:rPr lang="en-US" altLang="en-US" dirty="0" smtClean="0"/>
              <a:t>Failure to inform the taxpayer that the return is their responsibility</a:t>
            </a:r>
          </a:p>
          <a:p>
            <a:endParaRPr lang="en-US" altLang="en-US" dirty="0" smtClean="0"/>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1FA28B7E-18C1-4152-A5C9-A50CD266A490}" type="slidenum">
              <a:rPr lang="en-US" altLang="en-US" smtClean="0"/>
              <a:pPr>
                <a:defRPr/>
              </a:pPr>
              <a:t>2</a:t>
            </a:fld>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Probing Interview Techniques</a:t>
            </a:r>
          </a:p>
        </p:txBody>
      </p:sp>
      <p:sp>
        <p:nvSpPr>
          <p:cNvPr id="38919" name="Rectangle 3"/>
          <p:cNvSpPr>
            <a:spLocks noGrp="1" noChangeArrowheads="1"/>
          </p:cNvSpPr>
          <p:nvPr>
            <p:ph sz="quarter" idx="12"/>
          </p:nvPr>
        </p:nvSpPr>
        <p:spPr/>
        <p:txBody>
          <a:bodyPr>
            <a:normAutofit fontScale="92500" lnSpcReduction="10000"/>
          </a:bodyPr>
          <a:lstStyle/>
          <a:p>
            <a:r>
              <a:rPr lang="en-US" altLang="en-US" dirty="0" smtClean="0"/>
              <a:t>Engage taxpayers in a conversation to clarify their answers and identify other tax issues that may affect tax return</a:t>
            </a:r>
          </a:p>
          <a:p>
            <a:r>
              <a:rPr lang="en-US" altLang="en-US" dirty="0" smtClean="0"/>
              <a:t>Verify any issue that is not clear, ask more questions until you are satisfied you have all the facts</a:t>
            </a:r>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1FA28B7E-18C1-4152-A5C9-A50CD266A490}" type="slidenum">
              <a:rPr lang="en-US" altLang="en-US" smtClean="0"/>
              <a:pPr>
                <a:defRPr/>
              </a:pPr>
              <a:t>20</a:t>
            </a:fld>
            <a:endParaRPr lang="en-US" altLang="en-US"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Probing Interview Technique</a:t>
            </a:r>
            <a:endParaRPr lang="en-US" dirty="0"/>
          </a:p>
        </p:txBody>
      </p:sp>
      <p:sp>
        <p:nvSpPr>
          <p:cNvPr id="40967" name="Content Placeholder 2"/>
          <p:cNvSpPr>
            <a:spLocks noGrp="1"/>
          </p:cNvSpPr>
          <p:nvPr>
            <p:ph sz="quarter" idx="12"/>
          </p:nvPr>
        </p:nvSpPr>
        <p:spPr/>
        <p:txBody>
          <a:bodyPr>
            <a:normAutofit fontScale="77500" lnSpcReduction="20000"/>
          </a:bodyPr>
          <a:lstStyle/>
          <a:p>
            <a:r>
              <a:rPr lang="en-US" altLang="en-US" dirty="0" smtClean="0"/>
              <a:t>Verify and clarify information which appears to have changed from last year’s tax return</a:t>
            </a:r>
          </a:p>
          <a:p>
            <a:r>
              <a:rPr lang="en-US" altLang="en-US" dirty="0" smtClean="0"/>
              <a:t>Verify that taxpayer has all needed documents – do they reflect the answers on the Intake Sheet?</a:t>
            </a:r>
          </a:p>
          <a:p>
            <a:r>
              <a:rPr lang="en-US" altLang="en-US" dirty="0" smtClean="0"/>
              <a:t>Verify accuracy of documents and receipts</a:t>
            </a:r>
          </a:p>
          <a:p>
            <a:r>
              <a:rPr lang="en-US" altLang="en-US" dirty="0" smtClean="0"/>
              <a:t>Use due diligence</a:t>
            </a:r>
          </a:p>
          <a:p>
            <a:endParaRPr lang="en-US" altLang="en-US" dirty="0" smtClean="0"/>
          </a:p>
          <a:p>
            <a:endParaRPr lang="en-US" altLang="en-US" dirty="0" smtClean="0"/>
          </a:p>
          <a:p>
            <a:endParaRPr lang="en-US" altLang="en-US" dirty="0" smtClean="0"/>
          </a:p>
        </p:txBody>
      </p:sp>
      <p:pic>
        <p:nvPicPr>
          <p:cNvPr id="40968" name="Picture 5" descr="C:\Users\Steve\AppData\Local\Microsoft\Windows\Temporary Internet Files\Content.IE5\B8CB35FU\MC9003325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8725" y="1295400"/>
            <a:ext cx="15652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0"/>
          </p:nvPr>
        </p:nvSpPr>
        <p:spPr/>
        <p:txBody>
          <a:bodyPr/>
          <a:lstStyle/>
          <a:p>
            <a:pPr>
              <a:defRPr/>
            </a:pPr>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pPr>
              <a:defRPr/>
            </a:pPr>
            <a:fld id="{1FA28B7E-18C1-4152-A5C9-A50CD266A490}" type="slidenum">
              <a:rPr lang="en-US" altLang="en-US" smtClean="0"/>
              <a:pPr>
                <a:defRPr/>
              </a:pPr>
              <a:t>21</a:t>
            </a:fld>
            <a:endParaRPr lang="en-US"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t>Due Diligence Is…	</a:t>
            </a:r>
          </a:p>
        </p:txBody>
      </p:sp>
      <p:sp>
        <p:nvSpPr>
          <p:cNvPr id="43015" name="Rectangle 3"/>
          <p:cNvSpPr>
            <a:spLocks noGrp="1" noChangeArrowheads="1"/>
          </p:cNvSpPr>
          <p:nvPr>
            <p:ph sz="quarter" idx="12"/>
          </p:nvPr>
        </p:nvSpPr>
        <p:spPr/>
        <p:txBody>
          <a:bodyPr>
            <a:normAutofit fontScale="77500" lnSpcReduction="20000"/>
          </a:bodyPr>
          <a:lstStyle/>
          <a:p>
            <a:r>
              <a:rPr lang="en-US" altLang="en-US" dirty="0" smtClean="0"/>
              <a:t>Asking sufficient and thorough questions to ensure accuracy and completeness of tax return -AND-</a:t>
            </a:r>
          </a:p>
          <a:p>
            <a:r>
              <a:rPr lang="en-US" altLang="en-US" dirty="0" smtClean="0"/>
              <a:t>Verifying accuracy of documents presented OR determining when to rely on, in good faith and without verification of, taxpayer’s oral/handwritten testimony -AND-</a:t>
            </a:r>
          </a:p>
          <a:p>
            <a:r>
              <a:rPr lang="en-US" altLang="en-US" dirty="0" smtClean="0"/>
              <a:t>Ensuring a second person quality review</a:t>
            </a:r>
          </a:p>
          <a:p>
            <a:pPr lvl="1"/>
            <a:endParaRPr lang="en-US" altLang="en-US" dirty="0" smtClean="0"/>
          </a:p>
          <a:p>
            <a:pPr lvl="1"/>
            <a:endParaRPr lang="en-US" altLang="en-US" dirty="0" smtClean="0"/>
          </a:p>
          <a:p>
            <a:pPr lvl="1"/>
            <a:endParaRPr lang="en-US" altLang="en-US" dirty="0" smtClean="0"/>
          </a:p>
        </p:txBody>
      </p:sp>
      <p:sp>
        <p:nvSpPr>
          <p:cNvPr id="5" name="Footer Placeholder 4"/>
          <p:cNvSpPr>
            <a:spLocks noGrp="1"/>
          </p:cNvSpPr>
          <p:nvPr>
            <p:ph type="ftr" sz="quarter" idx="10"/>
          </p:nvPr>
        </p:nvSpPr>
        <p:spPr/>
        <p:txBody>
          <a:bodyPr/>
          <a:lstStyle/>
          <a:p>
            <a:pPr>
              <a:defRPr/>
            </a:pPr>
            <a:r>
              <a:rPr lang="en-US" dirty="0" smtClean="0"/>
              <a:t>NTTC Training - TY2016</a:t>
            </a:r>
            <a:endParaRPr lang="en-US" dirty="0"/>
          </a:p>
        </p:txBody>
      </p:sp>
      <p:sp>
        <p:nvSpPr>
          <p:cNvPr id="6" name="Slide Number Placeholder 5"/>
          <p:cNvSpPr>
            <a:spLocks noGrp="1"/>
          </p:cNvSpPr>
          <p:nvPr>
            <p:ph type="sldNum" sz="quarter" idx="11"/>
          </p:nvPr>
        </p:nvSpPr>
        <p:spPr/>
        <p:txBody>
          <a:bodyPr/>
          <a:lstStyle/>
          <a:p>
            <a:pPr>
              <a:defRPr/>
            </a:pPr>
            <a:fld id="{1FA28B7E-18C1-4152-A5C9-A50CD266A490}" type="slidenum">
              <a:rPr lang="en-US" altLang="en-US" smtClean="0"/>
              <a:pPr>
                <a:defRPr/>
              </a:pPr>
              <a:t>22</a:t>
            </a:fld>
            <a:endParaRPr lang="en-US" altLang="en-US"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Due Diligence (cont)	</a:t>
            </a:r>
          </a:p>
        </p:txBody>
      </p:sp>
      <p:sp>
        <p:nvSpPr>
          <p:cNvPr id="45063" name="Rectangle 3"/>
          <p:cNvSpPr>
            <a:spLocks noGrp="1" noChangeArrowheads="1"/>
          </p:cNvSpPr>
          <p:nvPr>
            <p:ph sz="quarter" idx="12"/>
          </p:nvPr>
        </p:nvSpPr>
        <p:spPr/>
        <p:txBody>
          <a:bodyPr>
            <a:normAutofit fontScale="85000" lnSpcReduction="20000"/>
          </a:bodyPr>
          <a:lstStyle/>
          <a:p>
            <a:r>
              <a:rPr lang="en-US" altLang="en-US" dirty="0" smtClean="0"/>
              <a:t>Counselors must ask questions if information furnished appears to be incorrect, inconsistent, or incomplete </a:t>
            </a:r>
          </a:p>
          <a:p>
            <a:r>
              <a:rPr lang="en-US" altLang="en-US" dirty="0" smtClean="0"/>
              <a:t>Counselors may not ignore information furnished to, or actually known, by him/her</a:t>
            </a:r>
          </a:p>
          <a:p>
            <a:r>
              <a:rPr lang="en-US" altLang="en-US" dirty="0" smtClean="0"/>
              <a:t>Counselors must not KNOWINGLY prepare false returns!</a:t>
            </a:r>
          </a:p>
          <a:p>
            <a:pPr lvl="1"/>
            <a:endParaRPr lang="en-US" altLang="en-US" dirty="0" smtClean="0"/>
          </a:p>
          <a:p>
            <a:pPr lvl="1"/>
            <a:endParaRPr lang="en-US" altLang="en-US" dirty="0" smtClean="0"/>
          </a:p>
          <a:p>
            <a:pPr lvl="1"/>
            <a:endParaRPr lang="en-US" altLang="en-US" dirty="0" smtClean="0"/>
          </a:p>
          <a:p>
            <a:pPr lvl="1"/>
            <a:endParaRPr lang="en-US" altLang="en-US" dirty="0" smtClean="0"/>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1FA28B7E-18C1-4152-A5C9-A50CD266A490}" type="slidenum">
              <a:rPr lang="en-US" altLang="en-US" smtClean="0"/>
              <a:pPr>
                <a:defRPr/>
              </a:pPr>
              <a:t>23</a:t>
            </a:fld>
            <a:endParaRPr lang="en-US" altLang="en-US"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Due Diligence (cont)	</a:t>
            </a:r>
          </a:p>
        </p:txBody>
      </p:sp>
      <p:sp>
        <p:nvSpPr>
          <p:cNvPr id="47111" name="Rectangle 3"/>
          <p:cNvSpPr>
            <a:spLocks noGrp="1" noChangeArrowheads="1"/>
          </p:cNvSpPr>
          <p:nvPr>
            <p:ph sz="quarter" idx="12"/>
          </p:nvPr>
        </p:nvSpPr>
        <p:spPr/>
        <p:txBody>
          <a:bodyPr>
            <a:normAutofit fontScale="92500" lnSpcReduction="20000"/>
          </a:bodyPr>
          <a:lstStyle/>
          <a:p>
            <a:r>
              <a:rPr lang="en-US" altLang="en-US" dirty="0" smtClean="0"/>
              <a:t>If during interview, Counselor becomes concerned with accuracy of taxpayer’s documents or answers – should consult with Local Coordinator</a:t>
            </a:r>
          </a:p>
          <a:p>
            <a:r>
              <a:rPr lang="en-US" altLang="en-US" dirty="0" smtClean="0"/>
              <a:t>Counselors should not prepare return if are uncomfortable with results of interview with taxpayer</a:t>
            </a:r>
          </a:p>
          <a:p>
            <a:pPr lvl="1"/>
            <a:endParaRPr lang="en-US" altLang="en-US" dirty="0" smtClean="0"/>
          </a:p>
          <a:p>
            <a:pPr lvl="1"/>
            <a:endParaRPr lang="en-US" altLang="en-US" dirty="0" smtClean="0"/>
          </a:p>
          <a:p>
            <a:pPr lvl="1"/>
            <a:endParaRPr lang="en-US" altLang="en-US" dirty="0" smtClean="0"/>
          </a:p>
          <a:p>
            <a:pPr lvl="1"/>
            <a:endParaRPr lang="en-US" altLang="en-US" dirty="0" smtClean="0"/>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1FA28B7E-18C1-4152-A5C9-A50CD266A490}" type="slidenum">
              <a:rPr lang="en-US" altLang="en-US" smtClean="0"/>
              <a:pPr>
                <a:defRPr/>
              </a:pPr>
              <a:t>24</a:t>
            </a:fld>
            <a:endParaRPr lang="en-US" altLang="en-US"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Relying on Good Faith</a:t>
            </a:r>
            <a:endParaRPr lang="en-US" dirty="0"/>
          </a:p>
        </p:txBody>
      </p:sp>
      <p:sp>
        <p:nvSpPr>
          <p:cNvPr id="49159" name="Content Placeholder 2"/>
          <p:cNvSpPr>
            <a:spLocks noGrp="1"/>
          </p:cNvSpPr>
          <p:nvPr>
            <p:ph sz="quarter" idx="12"/>
          </p:nvPr>
        </p:nvSpPr>
        <p:spPr/>
        <p:txBody>
          <a:bodyPr>
            <a:normAutofit fontScale="92500" lnSpcReduction="20000"/>
          </a:bodyPr>
          <a:lstStyle/>
          <a:p>
            <a:r>
              <a:rPr lang="en-US" altLang="en-US" dirty="0" smtClean="0"/>
              <a:t>Good Faith is relying on oral/ handwritten testimony from taxpayer that is ordinary, necessary and reasonable</a:t>
            </a:r>
          </a:p>
          <a:p>
            <a:pPr lvl="1"/>
            <a:r>
              <a:rPr lang="en-US" altLang="en-US" dirty="0" smtClean="0"/>
              <a:t>Taxpayer has established credibility – a returning taxpayer who has forgotten to bring a receipt</a:t>
            </a:r>
          </a:p>
          <a:p>
            <a:pPr lvl="1"/>
            <a:r>
              <a:rPr lang="en-US" altLang="en-US" dirty="0" smtClean="0"/>
              <a:t>The dollar amount is insignificant</a:t>
            </a:r>
          </a:p>
        </p:txBody>
      </p:sp>
      <p:sp>
        <p:nvSpPr>
          <p:cNvPr id="7" name="Footer Placeholder 6"/>
          <p:cNvSpPr>
            <a:spLocks noGrp="1"/>
          </p:cNvSpPr>
          <p:nvPr>
            <p:ph type="ftr" sz="quarter" idx="10"/>
          </p:nvPr>
        </p:nvSpPr>
        <p:spPr/>
        <p:txBody>
          <a:bodyPr/>
          <a:lstStyle/>
          <a:p>
            <a:pPr>
              <a:defRPr/>
            </a:pPr>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pPr>
              <a:defRPr/>
            </a:pPr>
            <a:fld id="{1FA28B7E-18C1-4152-A5C9-A50CD266A490}" type="slidenum">
              <a:rPr lang="en-US" altLang="en-US" smtClean="0"/>
              <a:pPr>
                <a:defRPr/>
              </a:pPr>
              <a:t>25</a:t>
            </a:fld>
            <a:endParaRPr lang="en-US"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altLang="en-US" dirty="0" smtClean="0"/>
              <a:t>After the Interview: Four Options</a:t>
            </a:r>
          </a:p>
        </p:txBody>
      </p:sp>
      <p:sp>
        <p:nvSpPr>
          <p:cNvPr id="73731" name="Rectangle 3"/>
          <p:cNvSpPr>
            <a:spLocks noGrp="1" noChangeArrowheads="1"/>
          </p:cNvSpPr>
          <p:nvPr>
            <p:ph sz="quarter" idx="12"/>
          </p:nvPr>
        </p:nvSpPr>
        <p:spPr>
          <a:xfrm>
            <a:off x="954504" y="1828800"/>
            <a:ext cx="7543800" cy="4343400"/>
          </a:xfrm>
        </p:spPr>
        <p:txBody>
          <a:bodyPr>
            <a:normAutofit fontScale="70000" lnSpcReduction="20000"/>
          </a:bodyPr>
          <a:lstStyle/>
          <a:p>
            <a:r>
              <a:rPr lang="en-US" altLang="en-US" dirty="0" smtClean="0"/>
              <a:t>Begin to prepare taxpayer’s return</a:t>
            </a:r>
          </a:p>
          <a:p>
            <a:r>
              <a:rPr lang="en-US" altLang="en-US" dirty="0" smtClean="0"/>
              <a:t>Advise taxpayer to bring missing documents another day; help set up an appointment</a:t>
            </a:r>
          </a:p>
          <a:p>
            <a:r>
              <a:rPr lang="en-US" altLang="en-US" dirty="0" smtClean="0"/>
              <a:t>Hand off to another Counselor if not in your “comfort zone” or within your training</a:t>
            </a:r>
          </a:p>
          <a:p>
            <a:r>
              <a:rPr lang="en-US" altLang="en-US" dirty="0" smtClean="0"/>
              <a:t>Advise taxpayer that return is out of scope and why</a:t>
            </a:r>
          </a:p>
          <a:p>
            <a:pPr lvl="1"/>
            <a:r>
              <a:rPr lang="en-US" altLang="en-US" dirty="0" smtClean="0"/>
              <a:t>Discuss situation with Local Coordinator/other Counselors first</a:t>
            </a:r>
          </a:p>
          <a:p>
            <a:pPr lvl="1"/>
            <a:r>
              <a:rPr lang="en-US" altLang="en-US" dirty="0" smtClean="0"/>
              <a:t>Return intake sheet and all other documents to taxpayers</a:t>
            </a:r>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1FA28B7E-18C1-4152-A5C9-A50CD266A490}" type="slidenum">
              <a:rPr lang="en-US" altLang="en-US" smtClean="0"/>
              <a:pPr>
                <a:defRPr/>
              </a:pPr>
              <a:t>26</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73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Intake/Interview &amp; Quality Review Test</a:t>
            </a:r>
            <a:endParaRPr lang="en-US" dirty="0"/>
          </a:p>
        </p:txBody>
      </p:sp>
      <p:sp>
        <p:nvSpPr>
          <p:cNvPr id="53255" name="Content Placeholder 2"/>
          <p:cNvSpPr>
            <a:spLocks noGrp="1"/>
          </p:cNvSpPr>
          <p:nvPr>
            <p:ph sz="quarter" idx="12"/>
          </p:nvPr>
        </p:nvSpPr>
        <p:spPr/>
        <p:txBody>
          <a:bodyPr>
            <a:normAutofit fontScale="92500" lnSpcReduction="20000"/>
          </a:bodyPr>
          <a:lstStyle/>
          <a:p>
            <a:r>
              <a:rPr lang="en-US" altLang="en-US" dirty="0" smtClean="0"/>
              <a:t>All Local and Shift Coordinators and Counselors must pass test</a:t>
            </a:r>
          </a:p>
          <a:p>
            <a:r>
              <a:rPr lang="en-US" altLang="en-US" dirty="0" smtClean="0"/>
              <a:t>All Client Facilitators must pass test</a:t>
            </a:r>
          </a:p>
          <a:p>
            <a:r>
              <a:rPr lang="en-US" altLang="en-US" dirty="0" smtClean="0"/>
              <a:t>Ten Questions</a:t>
            </a:r>
          </a:p>
          <a:p>
            <a:r>
              <a:rPr lang="en-US" altLang="en-US" dirty="0" smtClean="0"/>
              <a:t>Test questions in Form 6744</a:t>
            </a:r>
          </a:p>
          <a:p>
            <a:r>
              <a:rPr lang="en-US" altLang="en-US" dirty="0" smtClean="0"/>
              <a:t>Pub 5101 provides training materials for self-study</a:t>
            </a:r>
          </a:p>
        </p:txBody>
      </p:sp>
      <p:sp>
        <p:nvSpPr>
          <p:cNvPr id="7" name="Footer Placeholder 6"/>
          <p:cNvSpPr>
            <a:spLocks noGrp="1"/>
          </p:cNvSpPr>
          <p:nvPr>
            <p:ph type="ftr" sz="quarter" idx="10"/>
          </p:nvPr>
        </p:nvSpPr>
        <p:spPr/>
        <p:txBody>
          <a:bodyPr/>
          <a:lstStyle/>
          <a:p>
            <a:pPr>
              <a:defRPr/>
            </a:pPr>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pPr>
              <a:defRPr/>
            </a:pPr>
            <a:fld id="{1FA28B7E-18C1-4152-A5C9-A50CD266A490}" type="slidenum">
              <a:rPr lang="en-US" altLang="en-US" smtClean="0"/>
              <a:pPr>
                <a:defRPr/>
              </a:pPr>
              <a:t>27</a:t>
            </a:fld>
            <a:endParaRPr lang="en-US"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#1</a:t>
            </a:r>
            <a:endParaRPr lang="en-US" dirty="0"/>
          </a:p>
        </p:txBody>
      </p:sp>
      <p:sp>
        <p:nvSpPr>
          <p:cNvPr id="54279" name="Content Placeholder 2"/>
          <p:cNvSpPr>
            <a:spLocks noGrp="1"/>
          </p:cNvSpPr>
          <p:nvPr>
            <p:ph sz="quarter" idx="12"/>
          </p:nvPr>
        </p:nvSpPr>
        <p:spPr>
          <a:xfrm>
            <a:off x="954504" y="2133600"/>
            <a:ext cx="7543800" cy="2971800"/>
          </a:xfrm>
        </p:spPr>
        <p:txBody>
          <a:bodyPr>
            <a:normAutofit fontScale="85000" lnSpcReduction="20000"/>
          </a:bodyPr>
          <a:lstStyle/>
          <a:p>
            <a:r>
              <a:rPr lang="en-US" altLang="en-US" dirty="0" smtClean="0"/>
              <a:t>The taxpayer marked question on interest as “unsure”</a:t>
            </a:r>
          </a:p>
          <a:p>
            <a:r>
              <a:rPr lang="en-US" altLang="en-US" dirty="0" smtClean="0"/>
              <a:t>Upon questioning taxpayer responds that did receive $6 as shown on their bank statement</a:t>
            </a:r>
          </a:p>
          <a:p>
            <a:r>
              <a:rPr lang="en-US" altLang="en-US" dirty="0" smtClean="0"/>
              <a:t>What do you do?</a:t>
            </a:r>
          </a:p>
        </p:txBody>
      </p:sp>
      <p:sp>
        <p:nvSpPr>
          <p:cNvPr id="6" name="Rectangle 5"/>
          <p:cNvSpPr/>
          <p:nvPr/>
        </p:nvSpPr>
        <p:spPr>
          <a:xfrm>
            <a:off x="1219200" y="5105400"/>
            <a:ext cx="67818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FF"/>
                </a:solidFill>
              </a:rPr>
              <a:t>Change </a:t>
            </a:r>
            <a:r>
              <a:rPr lang="en-US" sz="2400" b="1" dirty="0" smtClean="0">
                <a:solidFill>
                  <a:srgbClr val="0000FF"/>
                </a:solidFill>
              </a:rPr>
              <a:t>answer </a:t>
            </a:r>
            <a:r>
              <a:rPr lang="en-US" sz="2400" b="1" dirty="0">
                <a:solidFill>
                  <a:srgbClr val="0000FF"/>
                </a:solidFill>
              </a:rPr>
              <a:t>to “Yes” and record the $6 on </a:t>
            </a:r>
            <a:r>
              <a:rPr lang="en-US" sz="2400" b="1" dirty="0" smtClean="0">
                <a:solidFill>
                  <a:srgbClr val="0000FF"/>
                </a:solidFill>
              </a:rPr>
              <a:t>Intake Sheet </a:t>
            </a:r>
            <a:r>
              <a:rPr lang="en-US" sz="2400" b="1" dirty="0">
                <a:solidFill>
                  <a:srgbClr val="0000FF"/>
                </a:solidFill>
              </a:rPr>
              <a:t>to alert </a:t>
            </a:r>
            <a:r>
              <a:rPr lang="en-US" sz="2400" b="1" dirty="0" smtClean="0">
                <a:solidFill>
                  <a:srgbClr val="0000FF"/>
                </a:solidFill>
              </a:rPr>
              <a:t>Quality </a:t>
            </a:r>
            <a:r>
              <a:rPr lang="en-US" sz="2400" b="1" dirty="0">
                <a:solidFill>
                  <a:srgbClr val="0000FF"/>
                </a:solidFill>
              </a:rPr>
              <a:t>Reviewer </a:t>
            </a:r>
            <a:r>
              <a:rPr lang="en-US" sz="2400" b="1" dirty="0" smtClean="0">
                <a:solidFill>
                  <a:srgbClr val="0000FF"/>
                </a:solidFill>
              </a:rPr>
              <a:t>about interest</a:t>
            </a:r>
            <a:endParaRPr lang="en-US" sz="2400" b="1" dirty="0">
              <a:solidFill>
                <a:srgbClr val="0000FF"/>
              </a:solidFill>
            </a:endParaRPr>
          </a:p>
        </p:txBody>
      </p:sp>
      <p:sp>
        <p:nvSpPr>
          <p:cNvPr id="8" name="Footer Placeholder 7"/>
          <p:cNvSpPr>
            <a:spLocks noGrp="1"/>
          </p:cNvSpPr>
          <p:nvPr>
            <p:ph type="ftr" sz="quarter" idx="10"/>
          </p:nvPr>
        </p:nvSpPr>
        <p:spPr/>
        <p:txBody>
          <a:bodyPr/>
          <a:lstStyle/>
          <a:p>
            <a:pPr>
              <a:defRPr/>
            </a:pPr>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pPr>
              <a:defRPr/>
            </a:pPr>
            <a:fld id="{1FA28B7E-18C1-4152-A5C9-A50CD266A490}" type="slidenum">
              <a:rPr lang="en-US" altLang="en-US" smtClean="0"/>
              <a:pPr>
                <a:defRPr/>
              </a:pPr>
              <a:t>28</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#2</a:t>
            </a:r>
            <a:endParaRPr lang="en-US" dirty="0"/>
          </a:p>
        </p:txBody>
      </p:sp>
      <p:sp>
        <p:nvSpPr>
          <p:cNvPr id="55303" name="Content Placeholder 2"/>
          <p:cNvSpPr>
            <a:spLocks noGrp="1"/>
          </p:cNvSpPr>
          <p:nvPr>
            <p:ph sz="quarter" idx="12"/>
          </p:nvPr>
        </p:nvSpPr>
        <p:spPr>
          <a:xfrm>
            <a:off x="954504" y="2133600"/>
            <a:ext cx="7543800" cy="2514600"/>
          </a:xfrm>
        </p:spPr>
        <p:txBody>
          <a:bodyPr>
            <a:normAutofit fontScale="77500" lnSpcReduction="20000"/>
          </a:bodyPr>
          <a:lstStyle/>
          <a:p>
            <a:r>
              <a:rPr lang="en-US" altLang="en-US" dirty="0" smtClean="0"/>
              <a:t>A taxpayer says he/she is self-employed, but only documentation is some poorly handwritten notes and his/her answers during interview are inconsistent and evasive</a:t>
            </a:r>
          </a:p>
          <a:p>
            <a:r>
              <a:rPr lang="en-US" altLang="en-US" dirty="0" smtClean="0"/>
              <a:t>What do you do?</a:t>
            </a:r>
          </a:p>
        </p:txBody>
      </p:sp>
      <p:sp>
        <p:nvSpPr>
          <p:cNvPr id="6" name="Rectangle 5"/>
          <p:cNvSpPr/>
          <p:nvPr/>
        </p:nvSpPr>
        <p:spPr>
          <a:xfrm>
            <a:off x="950528" y="4876800"/>
            <a:ext cx="718185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rgbClr val="0000FF"/>
                </a:solidFill>
              </a:rPr>
              <a:t>Discuss </a:t>
            </a:r>
            <a:r>
              <a:rPr lang="en-US" sz="2400" b="1" dirty="0" smtClean="0">
                <a:solidFill>
                  <a:srgbClr val="0000FF"/>
                </a:solidFill>
              </a:rPr>
              <a:t>situation </a:t>
            </a:r>
            <a:r>
              <a:rPr lang="en-US" sz="2400" b="1" dirty="0">
                <a:solidFill>
                  <a:srgbClr val="0000FF"/>
                </a:solidFill>
              </a:rPr>
              <a:t>with your </a:t>
            </a:r>
            <a:r>
              <a:rPr lang="en-US" sz="2400" b="1" dirty="0" smtClean="0">
                <a:solidFill>
                  <a:srgbClr val="0000FF"/>
                </a:solidFill>
              </a:rPr>
              <a:t>Local </a:t>
            </a:r>
            <a:r>
              <a:rPr lang="en-US" sz="2400" b="1" dirty="0">
                <a:solidFill>
                  <a:srgbClr val="0000FF"/>
                </a:solidFill>
              </a:rPr>
              <a:t>Coordinator.  You do not have to prepare a return if you are uncomfortable with the results of your interview</a:t>
            </a:r>
          </a:p>
        </p:txBody>
      </p:sp>
      <p:sp>
        <p:nvSpPr>
          <p:cNvPr id="8" name="Footer Placeholder 7"/>
          <p:cNvSpPr>
            <a:spLocks noGrp="1"/>
          </p:cNvSpPr>
          <p:nvPr>
            <p:ph type="ftr" sz="quarter" idx="10"/>
          </p:nvPr>
        </p:nvSpPr>
        <p:spPr/>
        <p:txBody>
          <a:bodyPr/>
          <a:lstStyle/>
          <a:p>
            <a:pPr>
              <a:defRPr/>
            </a:pPr>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pPr>
              <a:defRPr/>
            </a:pPr>
            <a:fld id="{1FA28B7E-18C1-4152-A5C9-A50CD266A490}" type="slidenum">
              <a:rPr lang="en-US" altLang="en-US" smtClean="0"/>
              <a:pPr>
                <a:defRPr/>
              </a:pPr>
              <a:t>29</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8195" name="Content Placeholder 2"/>
          <p:cNvSpPr>
            <a:spLocks noGrp="1"/>
          </p:cNvSpPr>
          <p:nvPr>
            <p:ph sz="quarter" idx="12"/>
          </p:nvPr>
        </p:nvSpPr>
        <p:spPr/>
        <p:txBody>
          <a:bodyPr>
            <a:normAutofit fontScale="77500" lnSpcReduction="20000"/>
          </a:bodyPr>
          <a:lstStyle/>
          <a:p>
            <a:r>
              <a:rPr lang="en-US" altLang="en-US" dirty="0" smtClean="0"/>
              <a:t>Understanding how the Intake Sheet (Form 13614-C) should be used </a:t>
            </a:r>
          </a:p>
          <a:p>
            <a:r>
              <a:rPr lang="en-US" altLang="en-US" dirty="0" smtClean="0"/>
              <a:t>Conducting an effective interview with taxpayer to confirm and correct information on Intake Sheet</a:t>
            </a:r>
          </a:p>
          <a:p>
            <a:r>
              <a:rPr lang="en-US" altLang="en-US" dirty="0" smtClean="0"/>
              <a:t>Using effective interview techniques to probe and secure information to prepare a complete and accurate return</a:t>
            </a:r>
          </a:p>
        </p:txBody>
      </p:sp>
      <p:sp>
        <p:nvSpPr>
          <p:cNvPr id="7" name="Footer Placeholder 6"/>
          <p:cNvSpPr>
            <a:spLocks noGrp="1"/>
          </p:cNvSpPr>
          <p:nvPr>
            <p:ph type="ftr" sz="quarter" idx="10"/>
          </p:nvPr>
        </p:nvSpPr>
        <p:spPr/>
        <p:txBody>
          <a:bodyPr/>
          <a:lstStyle/>
          <a:p>
            <a:pPr>
              <a:defRPr/>
            </a:pPr>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pPr>
              <a:defRPr/>
            </a:pPr>
            <a:fld id="{1FA28B7E-18C1-4152-A5C9-A50CD266A490}" type="slidenum">
              <a:rPr lang="en-US" altLang="en-US" smtClean="0"/>
              <a:pPr>
                <a:defRPr/>
              </a:pPr>
              <a:t>3</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#3</a:t>
            </a:r>
            <a:endParaRPr lang="en-US" dirty="0"/>
          </a:p>
        </p:txBody>
      </p:sp>
      <p:sp>
        <p:nvSpPr>
          <p:cNvPr id="56327" name="Content Placeholder 2"/>
          <p:cNvSpPr>
            <a:spLocks noGrp="1"/>
          </p:cNvSpPr>
          <p:nvPr>
            <p:ph sz="quarter" idx="12"/>
          </p:nvPr>
        </p:nvSpPr>
        <p:spPr>
          <a:xfrm>
            <a:off x="954504" y="2133600"/>
            <a:ext cx="7543800" cy="2438400"/>
          </a:xfrm>
        </p:spPr>
        <p:txBody>
          <a:bodyPr>
            <a:normAutofit lnSpcReduction="10000"/>
          </a:bodyPr>
          <a:lstStyle/>
          <a:p>
            <a:r>
              <a:rPr lang="en-US" altLang="en-US" dirty="0" smtClean="0"/>
              <a:t>A taxpayer does not have photo ID with them, but you know them personally</a:t>
            </a:r>
          </a:p>
          <a:p>
            <a:r>
              <a:rPr lang="en-US" altLang="en-US" dirty="0" smtClean="0"/>
              <a:t>What should you do?</a:t>
            </a:r>
          </a:p>
        </p:txBody>
      </p:sp>
      <p:sp>
        <p:nvSpPr>
          <p:cNvPr id="6" name="Rectangle 5"/>
          <p:cNvSpPr/>
          <p:nvPr/>
        </p:nvSpPr>
        <p:spPr>
          <a:xfrm>
            <a:off x="1290761" y="4744913"/>
            <a:ext cx="59436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rgbClr val="0000FF"/>
                </a:solidFill>
              </a:rPr>
              <a:t>Talk to your </a:t>
            </a:r>
            <a:r>
              <a:rPr lang="en-US" sz="2400" b="1" dirty="0" smtClean="0">
                <a:solidFill>
                  <a:srgbClr val="0000FF"/>
                </a:solidFill>
              </a:rPr>
              <a:t>Local </a:t>
            </a:r>
            <a:r>
              <a:rPr lang="en-US" sz="2400" b="1" dirty="0">
                <a:solidFill>
                  <a:srgbClr val="0000FF"/>
                </a:solidFill>
              </a:rPr>
              <a:t>Coordinator </a:t>
            </a:r>
            <a:r>
              <a:rPr lang="en-US" sz="2400" b="1" dirty="0" smtClean="0">
                <a:solidFill>
                  <a:srgbClr val="0000FF"/>
                </a:solidFill>
              </a:rPr>
              <a:t>who </a:t>
            </a:r>
            <a:r>
              <a:rPr lang="en-US" sz="2400" b="1" dirty="0">
                <a:solidFill>
                  <a:srgbClr val="0000FF"/>
                </a:solidFill>
              </a:rPr>
              <a:t>can approve an exception to the rule, especially since the taxpayer is personally known to you</a:t>
            </a:r>
          </a:p>
        </p:txBody>
      </p:sp>
      <p:sp>
        <p:nvSpPr>
          <p:cNvPr id="8" name="Footer Placeholder 7"/>
          <p:cNvSpPr>
            <a:spLocks noGrp="1"/>
          </p:cNvSpPr>
          <p:nvPr>
            <p:ph type="ftr" sz="quarter" idx="10"/>
          </p:nvPr>
        </p:nvSpPr>
        <p:spPr/>
        <p:txBody>
          <a:bodyPr/>
          <a:lstStyle/>
          <a:p>
            <a:pPr>
              <a:defRPr/>
            </a:pPr>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pPr>
              <a:defRPr/>
            </a:pPr>
            <a:fld id="{1FA28B7E-18C1-4152-A5C9-A50CD266A490}" type="slidenum">
              <a:rPr lang="en-US" altLang="en-US" smtClean="0"/>
              <a:pPr>
                <a:defRPr/>
              </a:pPr>
              <a:t>30</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#4</a:t>
            </a:r>
            <a:endParaRPr lang="en-US" dirty="0"/>
          </a:p>
        </p:txBody>
      </p:sp>
      <p:sp>
        <p:nvSpPr>
          <p:cNvPr id="57351" name="Content Placeholder 2"/>
          <p:cNvSpPr>
            <a:spLocks noGrp="1"/>
          </p:cNvSpPr>
          <p:nvPr>
            <p:ph sz="quarter" idx="12"/>
          </p:nvPr>
        </p:nvSpPr>
        <p:spPr>
          <a:xfrm>
            <a:off x="954504" y="2133600"/>
            <a:ext cx="7543800" cy="2443163"/>
          </a:xfrm>
        </p:spPr>
        <p:txBody>
          <a:bodyPr>
            <a:normAutofit fontScale="85000" lnSpcReduction="20000"/>
          </a:bodyPr>
          <a:lstStyle/>
          <a:p>
            <a:r>
              <a:rPr lang="en-US" altLang="en-US" dirty="0" smtClean="0"/>
              <a:t>A taxpayer does not have Social Security cards for two dependents but did bring a copy of last year’s return that was completed by a paid preparer</a:t>
            </a:r>
          </a:p>
          <a:p>
            <a:r>
              <a:rPr lang="en-US" altLang="en-US" dirty="0" smtClean="0"/>
              <a:t>What do you do?</a:t>
            </a:r>
          </a:p>
        </p:txBody>
      </p:sp>
      <p:sp>
        <p:nvSpPr>
          <p:cNvPr id="6" name="Rectangle 5"/>
          <p:cNvSpPr/>
          <p:nvPr/>
        </p:nvSpPr>
        <p:spPr>
          <a:xfrm>
            <a:off x="1264257" y="4576763"/>
            <a:ext cx="7041543" cy="158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smtClean="0">
                <a:solidFill>
                  <a:srgbClr val="0000FF"/>
                </a:solidFill>
              </a:rPr>
              <a:t>Discuss situation with Local Coordinator to determine if can use </a:t>
            </a:r>
            <a:r>
              <a:rPr lang="en-US" sz="2400" b="1" dirty="0">
                <a:solidFill>
                  <a:srgbClr val="0000FF"/>
                </a:solidFill>
              </a:rPr>
              <a:t>a copy of last year’s return </a:t>
            </a:r>
            <a:r>
              <a:rPr lang="en-US" sz="2400" b="1" dirty="0" smtClean="0">
                <a:solidFill>
                  <a:srgbClr val="0000FF"/>
                </a:solidFill>
              </a:rPr>
              <a:t>to confirm social security numbers </a:t>
            </a:r>
            <a:endParaRPr lang="en-US" sz="2400" b="1" dirty="0">
              <a:solidFill>
                <a:srgbClr val="0000FF"/>
              </a:solidFill>
            </a:endParaRPr>
          </a:p>
        </p:txBody>
      </p:sp>
      <p:sp>
        <p:nvSpPr>
          <p:cNvPr id="8" name="Footer Placeholder 7"/>
          <p:cNvSpPr>
            <a:spLocks noGrp="1"/>
          </p:cNvSpPr>
          <p:nvPr>
            <p:ph type="ftr" sz="quarter" idx="10"/>
          </p:nvPr>
        </p:nvSpPr>
        <p:spPr/>
        <p:txBody>
          <a:bodyPr/>
          <a:lstStyle/>
          <a:p>
            <a:pPr>
              <a:defRPr/>
            </a:pPr>
            <a:r>
              <a:rPr lang="en-US" dirty="0" smtClean="0"/>
              <a:t>NTTC Training - TY2016</a:t>
            </a:r>
            <a:endParaRPr lang="en-US" dirty="0"/>
          </a:p>
        </p:txBody>
      </p:sp>
      <p:sp>
        <p:nvSpPr>
          <p:cNvPr id="9" name="Slide Number Placeholder 8"/>
          <p:cNvSpPr>
            <a:spLocks noGrp="1"/>
          </p:cNvSpPr>
          <p:nvPr>
            <p:ph type="sldNum" sz="quarter" idx="11"/>
          </p:nvPr>
        </p:nvSpPr>
        <p:spPr/>
        <p:txBody>
          <a:bodyPr/>
          <a:lstStyle/>
          <a:p>
            <a:pPr>
              <a:defRPr/>
            </a:pPr>
            <a:fld id="{1FA28B7E-18C1-4152-A5C9-A50CD266A490}" type="slidenum">
              <a:rPr lang="en-US" altLang="en-US" smtClean="0"/>
              <a:pPr>
                <a:defRPr/>
              </a:pPr>
              <a:t>31</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Screening and Interviewing</a:t>
            </a:r>
            <a:endParaRPr lang="en-US" dirty="0"/>
          </a:p>
        </p:txBody>
      </p:sp>
      <p:sp>
        <p:nvSpPr>
          <p:cNvPr id="58375" name="TextBox 5"/>
          <p:cNvSpPr txBox="1">
            <a:spLocks noChangeArrowheads="1"/>
          </p:cNvSpPr>
          <p:nvPr/>
        </p:nvSpPr>
        <p:spPr bwMode="auto">
          <a:xfrm>
            <a:off x="1676400" y="2590800"/>
            <a:ext cx="2487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3600" dirty="0">
                <a:cs typeface="Arial" panose="020B0604020202020204" pitchFamily="34" charset="0"/>
              </a:rPr>
              <a:t>Questions…</a:t>
            </a:r>
          </a:p>
        </p:txBody>
      </p:sp>
      <p:sp>
        <p:nvSpPr>
          <p:cNvPr id="58376" name="TextBox 6"/>
          <p:cNvSpPr txBox="1">
            <a:spLocks noChangeArrowheads="1"/>
          </p:cNvSpPr>
          <p:nvPr/>
        </p:nvSpPr>
        <p:spPr bwMode="auto">
          <a:xfrm>
            <a:off x="4164013" y="4724400"/>
            <a:ext cx="25765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eaLnBrk="0" fontAlgn="base" hangingPunct="0">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3600" dirty="0">
                <a:cs typeface="Arial" panose="020B0604020202020204" pitchFamily="34" charset="0"/>
              </a:rPr>
              <a:t>Comments…</a:t>
            </a:r>
          </a:p>
        </p:txBody>
      </p:sp>
      <p:pic>
        <p:nvPicPr>
          <p:cNvPr id="58377" name="Picture 2" descr="C:\Users\Steve\AppData\Local\Microsoft\Windows\Temporary Internet Files\Content.IE5\B8CB35FU\MC9004344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9450" y="1776413"/>
            <a:ext cx="1125538"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3" descr="C:\Users\Steve\AppData\Local\Microsoft\Windows\Temporary Internet Files\Content.IE5\BKA8153N\MC9004344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191000"/>
            <a:ext cx="12954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0"/>
          </p:nvPr>
        </p:nvSpPr>
        <p:spPr/>
        <p:txBody>
          <a:bodyPr/>
          <a:lstStyle/>
          <a:p>
            <a:pPr>
              <a:defRPr/>
            </a:pPr>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pPr>
              <a:defRPr/>
            </a:pPr>
            <a:fld id="{8B4613B6-0822-4DAB-B03D-2B0BA9716198}" type="slidenum">
              <a:rPr lang="en-US" altLang="en-US" smtClean="0"/>
              <a:pPr>
                <a:defRPr/>
              </a:pPr>
              <a:t>32</a:t>
            </a:fld>
            <a:endParaRPr lang="en-US" altLang="en-US"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Screening and Interviewing</a:t>
            </a:r>
          </a:p>
        </p:txBody>
      </p:sp>
      <p:sp>
        <p:nvSpPr>
          <p:cNvPr id="17411" name="Content Placeholder 4"/>
          <p:cNvSpPr>
            <a:spLocks noGrp="1"/>
          </p:cNvSpPr>
          <p:nvPr>
            <p:ph sz="quarter" idx="12"/>
          </p:nvPr>
        </p:nvSpPr>
        <p:spPr/>
        <p:txBody>
          <a:bodyPr>
            <a:normAutofit fontScale="85000" lnSpcReduction="20000"/>
          </a:bodyPr>
          <a:lstStyle/>
          <a:p>
            <a:r>
              <a:rPr lang="en-US" altLang="en-US" dirty="0" smtClean="0"/>
              <a:t>Preparation of tax return </a:t>
            </a:r>
            <a:r>
              <a:rPr lang="en-US" altLang="en-US" dirty="0" smtClean="0">
                <a:solidFill>
                  <a:srgbClr val="0000FF"/>
                </a:solidFill>
              </a:rPr>
              <a:t>does not begin</a:t>
            </a:r>
            <a:r>
              <a:rPr lang="en-US" altLang="en-US" dirty="0" smtClean="0"/>
              <a:t> until a thorough screening and interview has taken place!</a:t>
            </a:r>
          </a:p>
          <a:p>
            <a:pPr lvl="1"/>
            <a:r>
              <a:rPr lang="en-US" altLang="en-US" dirty="0" smtClean="0"/>
              <a:t>Form 13614-C – Intake Sheet completed, reviewed, and discussed with the taxpayer</a:t>
            </a:r>
          </a:p>
          <a:p>
            <a:pPr lvl="1"/>
            <a:r>
              <a:rPr lang="en-US" altLang="en-US" dirty="0" smtClean="0"/>
              <a:t>Ensuring return is in scope</a:t>
            </a:r>
          </a:p>
          <a:p>
            <a:pPr lvl="1"/>
            <a:r>
              <a:rPr lang="en-US" altLang="en-US" dirty="0" smtClean="0"/>
              <a:t>Probing questions to resolve tax issues</a:t>
            </a:r>
          </a:p>
          <a:p>
            <a:pPr lvl="1"/>
            <a:r>
              <a:rPr lang="en-US" altLang="en-US" dirty="0" smtClean="0"/>
              <a:t>Exercising due diligence</a:t>
            </a:r>
          </a:p>
        </p:txBody>
      </p:sp>
      <p:pic>
        <p:nvPicPr>
          <p:cNvPr id="10248" name="Picture 5" descr="C:\Users\Steve\AppData\Local\Microsoft\Windows\Temporary Internet Files\Content.IE5\B8CB35FU\MC9003325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350"/>
            <a:ext cx="1295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1FA28B7E-18C1-4152-A5C9-A50CD266A490}" type="slidenum">
              <a:rPr lang="en-US" altLang="en-US" smtClean="0"/>
              <a:pPr>
                <a:defRPr/>
              </a:pPr>
              <a:t>4</a:t>
            </a:fld>
            <a:endParaRPr lang="en-US" altLang="en-US"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fontAlgn="auto" hangingPunct="1">
              <a:spcAft>
                <a:spcPts val="0"/>
              </a:spcAft>
              <a:defRPr/>
            </a:pPr>
            <a:r>
              <a:rPr lang="en-US" altLang="en-US" dirty="0" smtClean="0"/>
              <a:t>Engage the Taxpayer</a:t>
            </a:r>
          </a:p>
        </p:txBody>
      </p:sp>
      <p:sp>
        <p:nvSpPr>
          <p:cNvPr id="4099" name="Rectangle 5"/>
          <p:cNvSpPr>
            <a:spLocks noGrp="1" noChangeArrowheads="1"/>
          </p:cNvSpPr>
          <p:nvPr>
            <p:ph sz="quarter" idx="12"/>
          </p:nvPr>
        </p:nvSpPr>
        <p:spPr/>
        <p:txBody>
          <a:bodyPr rtlCol="0">
            <a:normAutofit fontScale="85000" lnSpcReduction="10000"/>
          </a:bodyPr>
          <a:lstStyle/>
          <a:p>
            <a:pPr eaLnBrk="1" fontAlgn="auto" hangingPunct="1">
              <a:spcAft>
                <a:spcPts val="0"/>
              </a:spcAft>
              <a:defRPr/>
            </a:pPr>
            <a:r>
              <a:rPr lang="en-US" altLang="en-US" dirty="0" smtClean="0"/>
              <a:t>Put taxpayers at ease</a:t>
            </a:r>
          </a:p>
          <a:p>
            <a:pPr eaLnBrk="1" fontAlgn="auto" hangingPunct="1">
              <a:spcAft>
                <a:spcPts val="0"/>
              </a:spcAft>
              <a:defRPr/>
            </a:pPr>
            <a:r>
              <a:rPr lang="en-US" altLang="en-US" dirty="0" smtClean="0"/>
              <a:t>Be positive and friendly – build rapport</a:t>
            </a:r>
          </a:p>
          <a:p>
            <a:pPr lvl="1" eaLnBrk="1" fontAlgn="auto" hangingPunct="1">
              <a:spcAft>
                <a:spcPts val="0"/>
              </a:spcAft>
              <a:buClr>
                <a:schemeClr val="accent6">
                  <a:lumMod val="50000"/>
                </a:schemeClr>
              </a:buClr>
              <a:defRPr/>
            </a:pPr>
            <a:r>
              <a:rPr lang="en-US" altLang="en-US" dirty="0" smtClean="0"/>
              <a:t>Introduce yourself with a smile and a handshake</a:t>
            </a:r>
          </a:p>
          <a:p>
            <a:pPr lvl="1" eaLnBrk="1" fontAlgn="auto" hangingPunct="1">
              <a:spcAft>
                <a:spcPts val="0"/>
              </a:spcAft>
              <a:buClr>
                <a:schemeClr val="accent6">
                  <a:lumMod val="50000"/>
                </a:schemeClr>
              </a:buClr>
              <a:defRPr/>
            </a:pPr>
            <a:r>
              <a:rPr lang="en-US" altLang="en-US" dirty="0" smtClean="0"/>
              <a:t>Engage in small talk</a:t>
            </a:r>
          </a:p>
          <a:p>
            <a:pPr eaLnBrk="1" fontAlgn="auto" hangingPunct="1">
              <a:spcAft>
                <a:spcPts val="0"/>
              </a:spcAft>
              <a:defRPr/>
            </a:pPr>
            <a:r>
              <a:rPr lang="en-US" altLang="en-US" dirty="0" smtClean="0"/>
              <a:t>This is not an adversarial relationship</a:t>
            </a:r>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1FA28B7E-18C1-4152-A5C9-A50CD266A490}" type="slidenum">
              <a:rPr lang="en-US" altLang="en-US" smtClean="0"/>
              <a:pPr>
                <a:defRPr/>
              </a:pPr>
              <a:t>5</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altLang="en-US" dirty="0" smtClean="0"/>
              <a:t>Effective Interviewing</a:t>
            </a:r>
          </a:p>
        </p:txBody>
      </p:sp>
      <p:sp>
        <p:nvSpPr>
          <p:cNvPr id="21507" name="Rectangle 3"/>
          <p:cNvSpPr>
            <a:spLocks noGrp="1" noChangeArrowheads="1"/>
          </p:cNvSpPr>
          <p:nvPr>
            <p:ph sz="quarter" idx="12"/>
          </p:nvPr>
        </p:nvSpPr>
        <p:spPr/>
        <p:txBody>
          <a:bodyPr rtlCol="0">
            <a:normAutofit fontScale="85000" lnSpcReduction="10000"/>
          </a:bodyPr>
          <a:lstStyle/>
          <a:p>
            <a:pPr eaLnBrk="1" fontAlgn="auto" hangingPunct="1">
              <a:spcAft>
                <a:spcPts val="0"/>
              </a:spcAft>
              <a:defRPr/>
            </a:pPr>
            <a:r>
              <a:rPr lang="en-US" altLang="en-US" dirty="0" smtClean="0"/>
              <a:t>Speak clearly, simply, and loud enough</a:t>
            </a:r>
          </a:p>
          <a:p>
            <a:pPr eaLnBrk="1" fontAlgn="auto" hangingPunct="1">
              <a:spcAft>
                <a:spcPts val="0"/>
              </a:spcAft>
              <a:defRPr/>
            </a:pPr>
            <a:r>
              <a:rPr lang="en-US" altLang="en-US" dirty="0" smtClean="0"/>
              <a:t>Reassure taxpayers (“I understand”)</a:t>
            </a:r>
          </a:p>
          <a:p>
            <a:pPr eaLnBrk="1" fontAlgn="auto" hangingPunct="1">
              <a:spcAft>
                <a:spcPts val="0"/>
              </a:spcAft>
              <a:defRPr/>
            </a:pPr>
            <a:r>
              <a:rPr lang="en-US" altLang="en-US" dirty="0" smtClean="0"/>
              <a:t>Ask effective questions, i.e., probing and open-ended</a:t>
            </a:r>
          </a:p>
          <a:p>
            <a:pPr eaLnBrk="1" fontAlgn="auto" hangingPunct="1">
              <a:spcAft>
                <a:spcPts val="0"/>
              </a:spcAft>
              <a:defRPr/>
            </a:pPr>
            <a:r>
              <a:rPr lang="en-US" altLang="en-US" dirty="0" smtClean="0"/>
              <a:t>Use active listening skills</a:t>
            </a:r>
          </a:p>
          <a:p>
            <a:pPr eaLnBrk="1" fontAlgn="auto" hangingPunct="1">
              <a:spcAft>
                <a:spcPts val="0"/>
              </a:spcAft>
              <a:defRPr/>
            </a:pPr>
            <a:r>
              <a:rPr lang="en-US" altLang="en-US" dirty="0" smtClean="0"/>
              <a:t>Allow the taxpayers time to respond</a:t>
            </a:r>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1FA28B7E-18C1-4152-A5C9-A50CD266A490}" type="slidenum">
              <a:rPr lang="en-US" altLang="en-US" smtClean="0"/>
              <a:pPr>
                <a:defRPr/>
              </a:pPr>
              <a:t>6</a:t>
            </a:fld>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en-US" altLang="en-US" dirty="0" smtClean="0"/>
              <a:t>Effective Interviewing (cont)</a:t>
            </a:r>
          </a:p>
        </p:txBody>
      </p:sp>
      <p:sp>
        <p:nvSpPr>
          <p:cNvPr id="23555" name="Rectangle 3"/>
          <p:cNvSpPr>
            <a:spLocks noGrp="1" noChangeArrowheads="1"/>
          </p:cNvSpPr>
          <p:nvPr>
            <p:ph sz="quarter" idx="12"/>
          </p:nvPr>
        </p:nvSpPr>
        <p:spPr/>
        <p:txBody>
          <a:bodyPr rtlCol="0">
            <a:normAutofit fontScale="92500" lnSpcReduction="20000"/>
          </a:bodyPr>
          <a:lstStyle/>
          <a:p>
            <a:pPr eaLnBrk="1" fontAlgn="auto" hangingPunct="1">
              <a:spcAft>
                <a:spcPts val="0"/>
              </a:spcAft>
              <a:defRPr/>
            </a:pPr>
            <a:r>
              <a:rPr lang="en-US" altLang="en-US" dirty="0" smtClean="0"/>
              <a:t>Let taxpayers explain in their own words</a:t>
            </a:r>
          </a:p>
          <a:p>
            <a:pPr eaLnBrk="1" fontAlgn="auto" hangingPunct="1">
              <a:spcAft>
                <a:spcPts val="0"/>
              </a:spcAft>
              <a:defRPr/>
            </a:pPr>
            <a:r>
              <a:rPr lang="en-US" altLang="en-US" dirty="0" smtClean="0"/>
              <a:t>Paraphrase to show understanding</a:t>
            </a:r>
          </a:p>
          <a:p>
            <a:pPr eaLnBrk="1" fontAlgn="auto" hangingPunct="1">
              <a:spcAft>
                <a:spcPts val="0"/>
              </a:spcAft>
              <a:defRPr/>
            </a:pPr>
            <a:r>
              <a:rPr lang="en-US" altLang="en-US" dirty="0" smtClean="0"/>
              <a:t>Don’t be afraid to say, “I don’t know – let me check”</a:t>
            </a:r>
          </a:p>
          <a:p>
            <a:pPr eaLnBrk="1" fontAlgn="auto" hangingPunct="1">
              <a:spcAft>
                <a:spcPts val="0"/>
              </a:spcAft>
              <a:defRPr/>
            </a:pPr>
            <a:r>
              <a:rPr lang="en-US" altLang="en-US" dirty="0" smtClean="0"/>
              <a:t>Involve the taxpayers</a:t>
            </a:r>
          </a:p>
          <a:p>
            <a:pPr eaLnBrk="1" fontAlgn="auto" hangingPunct="1">
              <a:spcAft>
                <a:spcPts val="0"/>
              </a:spcAft>
              <a:defRPr/>
            </a:pPr>
            <a:r>
              <a:rPr lang="en-US" altLang="en-US" dirty="0" smtClean="0"/>
              <a:t>Be mindful of the taxpayer’s privacy</a:t>
            </a:r>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1FA28B7E-18C1-4152-A5C9-A50CD266A490}" type="slidenum">
              <a:rPr lang="en-US" altLang="en-US" smtClean="0"/>
              <a:pPr>
                <a:defRPr/>
              </a:pPr>
              <a:t>7</a:t>
            </a:fld>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Explain The Steps</a:t>
            </a:r>
          </a:p>
        </p:txBody>
      </p:sp>
      <p:sp>
        <p:nvSpPr>
          <p:cNvPr id="3" name="Content Placeholder 2"/>
          <p:cNvSpPr>
            <a:spLocks noGrp="1"/>
          </p:cNvSpPr>
          <p:nvPr>
            <p:ph sz="quarter" idx="12"/>
          </p:nvPr>
        </p:nvSpPr>
        <p:spPr/>
        <p:txBody>
          <a:bodyPr>
            <a:normAutofit fontScale="77500" lnSpcReduction="20000"/>
          </a:bodyPr>
          <a:lstStyle/>
          <a:p>
            <a:r>
              <a:rPr lang="en-US" dirty="0" smtClean="0"/>
              <a:t>Review taxpayers’ situation – answer any questions – update the Intake Sheet</a:t>
            </a:r>
          </a:p>
          <a:p>
            <a:r>
              <a:rPr lang="en-US" dirty="0" smtClean="0"/>
              <a:t>Organize supporting documents</a:t>
            </a:r>
          </a:p>
          <a:p>
            <a:r>
              <a:rPr lang="en-US" dirty="0" smtClean="0"/>
              <a:t>Prepare the return</a:t>
            </a:r>
          </a:p>
          <a:p>
            <a:r>
              <a:rPr lang="en-US" dirty="0" smtClean="0"/>
              <a:t>Initial review of the return</a:t>
            </a:r>
          </a:p>
          <a:p>
            <a:r>
              <a:rPr lang="en-US" dirty="0" smtClean="0"/>
              <a:t>Quality Review</a:t>
            </a:r>
          </a:p>
          <a:p>
            <a:r>
              <a:rPr lang="en-US" dirty="0" smtClean="0"/>
              <a:t>Wrap-up: print copies, signatures, etc.</a:t>
            </a:r>
          </a:p>
        </p:txBody>
      </p:sp>
      <p:pic>
        <p:nvPicPr>
          <p:cNvPr id="18440" name="Picture 5" descr="C:\Users\Steve\AppData\Local\Microsoft\Windows\Temporary Internet Files\Content.IE5\B8CB35FU\MC9003325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63979">
            <a:off x="6692900" y="366713"/>
            <a:ext cx="2265363"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p:cNvSpPr>
            <a:spLocks noGrp="1"/>
          </p:cNvSpPr>
          <p:nvPr>
            <p:ph type="ftr" sz="quarter" idx="10"/>
          </p:nvPr>
        </p:nvSpPr>
        <p:spPr/>
        <p:txBody>
          <a:bodyPr/>
          <a:lstStyle/>
          <a:p>
            <a:pPr>
              <a:defRPr/>
            </a:pPr>
            <a:r>
              <a:rPr lang="en-US" dirty="0" smtClean="0"/>
              <a:t>NTTC Training - TY2016</a:t>
            </a:r>
            <a:endParaRPr lang="en-US" dirty="0"/>
          </a:p>
        </p:txBody>
      </p:sp>
      <p:sp>
        <p:nvSpPr>
          <p:cNvPr id="8" name="Slide Number Placeholder 7"/>
          <p:cNvSpPr>
            <a:spLocks noGrp="1"/>
          </p:cNvSpPr>
          <p:nvPr>
            <p:ph type="sldNum" sz="quarter" idx="11"/>
          </p:nvPr>
        </p:nvSpPr>
        <p:spPr/>
        <p:txBody>
          <a:bodyPr/>
          <a:lstStyle/>
          <a:p>
            <a:pPr>
              <a:defRPr/>
            </a:pPr>
            <a:fld id="{1FA28B7E-18C1-4152-A5C9-A50CD266A490}" type="slidenum">
              <a:rPr lang="en-US" altLang="en-US" smtClean="0"/>
              <a:pPr>
                <a:defRPr/>
              </a:pPr>
              <a:t>8</a:t>
            </a:fld>
            <a:endParaRPr lang="en-US" alt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altLang="en-US" dirty="0" smtClean="0"/>
              <a:t>IRS Intake/Interview Sheet – </a:t>
            </a:r>
            <a:br>
              <a:rPr lang="en-US" altLang="en-US" dirty="0" smtClean="0"/>
            </a:br>
            <a:r>
              <a:rPr lang="en-US" altLang="en-US" dirty="0" smtClean="0"/>
              <a:t>Form 13614-C</a:t>
            </a:r>
          </a:p>
        </p:txBody>
      </p:sp>
      <p:sp>
        <p:nvSpPr>
          <p:cNvPr id="27651" name="Content Placeholder 2"/>
          <p:cNvSpPr>
            <a:spLocks noGrp="1"/>
          </p:cNvSpPr>
          <p:nvPr>
            <p:ph sz="quarter" idx="12"/>
          </p:nvPr>
        </p:nvSpPr>
        <p:spPr/>
        <p:txBody>
          <a:bodyPr>
            <a:normAutofit fontScale="77500" lnSpcReduction="20000"/>
          </a:bodyPr>
          <a:lstStyle/>
          <a:p>
            <a:r>
              <a:rPr lang="en-US" altLang="en-US" dirty="0" smtClean="0"/>
              <a:t>Required starting point for taxpayers – complete Form 13614-C</a:t>
            </a:r>
          </a:p>
          <a:p>
            <a:pPr lvl="1"/>
            <a:r>
              <a:rPr lang="en-US" altLang="en-US" dirty="0" smtClean="0"/>
              <a:t>Basic information counselor needs to assist in the preparation of the tax return</a:t>
            </a:r>
          </a:p>
          <a:p>
            <a:pPr lvl="1"/>
            <a:r>
              <a:rPr lang="en-US" altLang="en-US" dirty="0" smtClean="0"/>
              <a:t>Taxpayers fill out, but volunteers may need to assist</a:t>
            </a:r>
          </a:p>
          <a:p>
            <a:r>
              <a:rPr lang="en-US" altLang="en-US" dirty="0" smtClean="0"/>
              <a:t>Counselor’s starting point with taxpayers</a:t>
            </a:r>
          </a:p>
          <a:p>
            <a:endParaRPr lang="en-US" altLang="en-US" dirty="0" smtClean="0"/>
          </a:p>
          <a:p>
            <a:endParaRPr lang="en-US" altLang="en-US" dirty="0" smtClean="0"/>
          </a:p>
        </p:txBody>
      </p:sp>
      <p:sp>
        <p:nvSpPr>
          <p:cNvPr id="6" name="Footer Placeholder 5"/>
          <p:cNvSpPr>
            <a:spLocks noGrp="1"/>
          </p:cNvSpPr>
          <p:nvPr>
            <p:ph type="ftr" sz="quarter" idx="10"/>
          </p:nvPr>
        </p:nvSpPr>
        <p:spPr/>
        <p:txBody>
          <a:bodyPr/>
          <a:lstStyle/>
          <a:p>
            <a:pPr>
              <a:defRPr/>
            </a:pPr>
            <a:r>
              <a:rPr lang="en-US" dirty="0" smtClean="0"/>
              <a:t>NTTC Training - TY2016</a:t>
            </a:r>
            <a:endParaRPr lang="en-US" dirty="0"/>
          </a:p>
        </p:txBody>
      </p:sp>
      <p:sp>
        <p:nvSpPr>
          <p:cNvPr id="7" name="Slide Number Placeholder 6"/>
          <p:cNvSpPr>
            <a:spLocks noGrp="1"/>
          </p:cNvSpPr>
          <p:nvPr>
            <p:ph type="sldNum" sz="quarter" idx="11"/>
          </p:nvPr>
        </p:nvSpPr>
        <p:spPr/>
        <p:txBody>
          <a:bodyPr/>
          <a:lstStyle/>
          <a:p>
            <a:pPr>
              <a:defRPr/>
            </a:pPr>
            <a:fld id="{1FA28B7E-18C1-4152-A5C9-A50CD266A490}" type="slidenum">
              <a:rPr lang="en-US" altLang="en-US" smtClean="0"/>
              <a:pPr>
                <a:defRPr/>
              </a:pPr>
              <a:t>9</a:t>
            </a:fld>
            <a:endParaRPr lang="en-US" altLang="en-US"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NTT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C 2016 Template.potx" id="{30F31F80-841A-4692-9C16-96298E5C3365}" vid="{A1287FF5-2D37-48D3-BB4A-79C7722276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NTTC 2016 PP TEMPLATE</Template>
  <TotalTime>0</TotalTime>
  <Words>2230</Words>
  <Application>Microsoft Office PowerPoint</Application>
  <PresentationFormat>On-screen Show (4:3)</PresentationFormat>
  <Paragraphs>309</Paragraphs>
  <Slides>32</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Verdana</vt:lpstr>
      <vt:lpstr>Wingdings</vt:lpstr>
      <vt:lpstr>NTTC</vt:lpstr>
      <vt:lpstr>Screening and Interviewing</vt:lpstr>
      <vt:lpstr>Screening and Interviewing</vt:lpstr>
      <vt:lpstr>Objectives</vt:lpstr>
      <vt:lpstr>Screening and Interviewing</vt:lpstr>
      <vt:lpstr>Engage the Taxpayer</vt:lpstr>
      <vt:lpstr>Effective Interviewing</vt:lpstr>
      <vt:lpstr>Effective Interviewing (cont)</vt:lpstr>
      <vt:lpstr>Explain The Steps</vt:lpstr>
      <vt:lpstr>IRS Intake/Interview Sheet –  Form 13614-C</vt:lpstr>
      <vt:lpstr>IRS Intake/Interview Sheet –  Form 13614-C</vt:lpstr>
      <vt:lpstr>Note…</vt:lpstr>
      <vt:lpstr>First Step – Screen for Eligibility</vt:lpstr>
      <vt:lpstr>Taxpayer Identification Number</vt:lpstr>
      <vt:lpstr>Screen for Eligibility</vt:lpstr>
      <vt:lpstr>The Interview Process</vt:lpstr>
      <vt:lpstr>The Interview Process</vt:lpstr>
      <vt:lpstr>PowerPoint Presentation</vt:lpstr>
      <vt:lpstr>PowerPoint Presentation</vt:lpstr>
      <vt:lpstr>PowerPoint Presentation</vt:lpstr>
      <vt:lpstr>Probing Interview Techniques</vt:lpstr>
      <vt:lpstr>Probing Interview Technique</vt:lpstr>
      <vt:lpstr>Due Diligence Is… </vt:lpstr>
      <vt:lpstr>Due Diligence (cont) </vt:lpstr>
      <vt:lpstr>Due Diligence (cont) </vt:lpstr>
      <vt:lpstr>Relying on Good Faith</vt:lpstr>
      <vt:lpstr>After the Interview: Four Options</vt:lpstr>
      <vt:lpstr>Intake/Interview &amp; Quality Review Test</vt:lpstr>
      <vt:lpstr>Quiz #1</vt:lpstr>
      <vt:lpstr>Quiz #2</vt:lpstr>
      <vt:lpstr>Quiz #3</vt:lpstr>
      <vt:lpstr>Quiz #4</vt:lpstr>
      <vt:lpstr>Screening and Interviewing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2013-10-24T23:09:40Z</dcterms:created>
  <dcterms:modified xsi:type="dcterms:W3CDTF">2016-12-15T18:09:22Z</dcterms:modified>
</cp:coreProperties>
</file>